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pptx" ContentType="application/vnd.openxmlformats-officedocument.presentationml.presentation"/>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06" r:id="rId2"/>
    <p:sldId id="268" r:id="rId3"/>
    <p:sldId id="270" r:id="rId4"/>
    <p:sldId id="257" r:id="rId5"/>
    <p:sldId id="269" r:id="rId6"/>
    <p:sldId id="262" r:id="rId7"/>
    <p:sldId id="271" r:id="rId8"/>
    <p:sldId id="272" r:id="rId9"/>
    <p:sldId id="258" r:id="rId10"/>
    <p:sldId id="261" r:id="rId11"/>
    <p:sldId id="277" r:id="rId12"/>
    <p:sldId id="278" r:id="rId13"/>
    <p:sldId id="286" r:id="rId14"/>
    <p:sldId id="287" r:id="rId15"/>
    <p:sldId id="288" r:id="rId16"/>
    <p:sldId id="289" r:id="rId17"/>
    <p:sldId id="290" r:id="rId18"/>
    <p:sldId id="291" r:id="rId19"/>
    <p:sldId id="292" r:id="rId20"/>
    <p:sldId id="293" r:id="rId21"/>
    <p:sldId id="294" r:id="rId22"/>
    <p:sldId id="273" r:id="rId23"/>
    <p:sldId id="274" r:id="rId24"/>
    <p:sldId id="275" r:id="rId25"/>
    <p:sldId id="276" r:id="rId26"/>
    <p:sldId id="305" r:id="rId27"/>
    <p:sldId id="296" r:id="rId28"/>
    <p:sldId id="297" r:id="rId29"/>
    <p:sldId id="298" r:id="rId30"/>
    <p:sldId id="299" r:id="rId31"/>
    <p:sldId id="300" r:id="rId32"/>
    <p:sldId id="301" r:id="rId33"/>
    <p:sldId id="302" r:id="rId34"/>
    <p:sldId id="307"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94660"/>
  </p:normalViewPr>
  <p:slideViewPr>
    <p:cSldViewPr>
      <p:cViewPr varScale="1">
        <p:scale>
          <a:sx n="88" d="100"/>
          <a:sy n="88" d="100"/>
        </p:scale>
        <p:origin x="-106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856"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5C757C-D290-4568-BBCB-5F4C584C1CB0}" type="datetimeFigureOut">
              <a:rPr lang="en-US" smtClean="0"/>
              <a:pPr/>
              <a:t>5/7/2012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2D3B26-9E19-459E-A8A5-88395538746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2D3B26-9E19-459E-A8A5-88395538746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DB53AA89-7302-47D8-872E-E908036D74E0}" type="slidenum">
              <a:rPr lang="en-US" smtClean="0"/>
              <a:pPr/>
              <a:t>10</a:t>
            </a:fld>
            <a:endParaRPr 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685800" y="4344025"/>
            <a:ext cx="5486400" cy="4114488"/>
          </a:xfrm>
          <a:noFill/>
          <a:ln/>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2FD6F2A0-6CB8-4E76-8459-0DCA5296AB78}" type="slidenum">
              <a:rPr lang="en-US" smtClean="0"/>
              <a:pPr/>
              <a:t>11</a:t>
            </a:fld>
            <a:endParaRPr lang="en-US" smtClean="0"/>
          </a:p>
        </p:txBody>
      </p:sp>
      <p:sp>
        <p:nvSpPr>
          <p:cNvPr id="14339" name="Rectangle 2"/>
          <p:cNvSpPr>
            <a:spLocks noGrp="1" noRot="1" noChangeAspect="1" noChangeArrowheads="1" noTextEdit="1"/>
          </p:cNvSpPr>
          <p:nvPr>
            <p:ph type="sldImg"/>
          </p:nvPr>
        </p:nvSpPr>
        <p:spPr>
          <a:xfrm>
            <a:off x="1181100" y="374650"/>
            <a:ext cx="4572000" cy="3429000"/>
          </a:xfrm>
          <a:ln/>
        </p:spPr>
      </p:sp>
      <p:sp>
        <p:nvSpPr>
          <p:cNvPr id="14340" name="Rectangle 3"/>
          <p:cNvSpPr>
            <a:spLocks noGrp="1" noChangeArrowheads="1"/>
          </p:cNvSpPr>
          <p:nvPr>
            <p:ph type="body" idx="1"/>
          </p:nvPr>
        </p:nvSpPr>
        <p:spPr>
          <a:xfrm>
            <a:off x="0" y="3972394"/>
            <a:ext cx="6629400" cy="4486119"/>
          </a:xfrm>
          <a:noFill/>
          <a:ln/>
        </p:spPr>
        <p:txBody>
          <a:bodyPr/>
          <a:lstStyle/>
          <a:p>
            <a:pPr>
              <a:lnSpc>
                <a:spcPct val="80000"/>
              </a:lnSpc>
            </a:pPr>
            <a:endParaRPr kumimoji="0" lang="en-US" sz="9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pPr>
              <a:lnSpc>
                <a:spcPct val="90000"/>
              </a:lnSpc>
            </a:pPr>
            <a:r>
              <a:rPr lang="en-GB" sz="1000" dirty="0"/>
              <a:t>For information on applying this template onto existing presentations, refer to the notes on slide 2 of this presentation.</a:t>
            </a:r>
          </a:p>
          <a:p>
            <a:pPr>
              <a:lnSpc>
                <a:spcPct val="90000"/>
              </a:lnSpc>
            </a:pPr>
            <a:r>
              <a:rPr lang="en-GB" sz="1000" dirty="0"/>
              <a:t>The Input area of the Beam can be customized to reflect the content of the</a:t>
            </a:r>
            <a:br>
              <a:rPr lang="en-GB" sz="1000" dirty="0"/>
            </a:br>
            <a:r>
              <a:rPr lang="en-GB" sz="1000" dirty="0"/>
              <a:t>presentation. The Input area is an AutoShape with a picture fill. To change this, ensure you have the image you wish to use (ideally a </a:t>
            </a:r>
            <a:r>
              <a:rPr lang="en-GB" sz="1000" b="1" dirty="0"/>
              <a:t>.jpg</a:t>
            </a:r>
            <a:r>
              <a:rPr lang="en-GB" sz="1000" dirty="0"/>
              <a:t> or a </a:t>
            </a:r>
            <a:r>
              <a:rPr lang="en-GB" sz="1000" b="1" dirty="0"/>
              <a:t>.</a:t>
            </a:r>
            <a:r>
              <a:rPr lang="en-GB" sz="1000" b="1" dirty="0" err="1"/>
              <a:t>png</a:t>
            </a:r>
            <a:r>
              <a:rPr lang="en-GB" sz="1000" dirty="0"/>
              <a:t> file) in an accessible folder. The image should have a ratio of 1:1 to ensure it does not appear distorted.</a:t>
            </a:r>
          </a:p>
          <a:p>
            <a:pPr>
              <a:lnSpc>
                <a:spcPct val="90000"/>
              </a:lnSpc>
            </a:pPr>
            <a:r>
              <a:rPr lang="en-GB" sz="1000" dirty="0"/>
              <a:t>Acceptable images for importing into the Input area of the Beam are the three approved graphics (lines), and black and white photography or illustrations which follow the principles laid out on </a:t>
            </a:r>
            <a:r>
              <a:rPr lang="en-GB" sz="1000" i="1" dirty="0"/>
              <a:t>The Branding Zone. </a:t>
            </a:r>
            <a:r>
              <a:rPr lang="en-GB" sz="1000" dirty="0" err="1"/>
              <a:t>Color</a:t>
            </a:r>
            <a:r>
              <a:rPr lang="en-GB" sz="1000" dirty="0"/>
              <a:t> images should never be imported into this area.</a:t>
            </a:r>
          </a:p>
          <a:p>
            <a:pPr>
              <a:lnSpc>
                <a:spcPct val="90000"/>
              </a:lnSpc>
            </a:pPr>
            <a:r>
              <a:rPr lang="en-GB" sz="1000" dirty="0"/>
              <a:t>To create a thank you slide with a picture in the Input area of the Beam, duplicate this master slide and create a new master slide. If using the graphic on the title slide the same should be used on the thank you slide. If using a picture in the Input area of the Beam in the title slide, the same or different but related picture can be used on the thank you slide. </a:t>
            </a:r>
          </a:p>
          <a:p>
            <a:pPr>
              <a:lnSpc>
                <a:spcPct val="90000"/>
              </a:lnSpc>
            </a:pPr>
            <a:r>
              <a:rPr lang="en-GB" sz="1000" dirty="0"/>
              <a:t>Customize the Input area of the Beam as described below. </a:t>
            </a:r>
          </a:p>
          <a:p>
            <a:pPr lvl="1">
              <a:lnSpc>
                <a:spcPct val="90000"/>
              </a:lnSpc>
            </a:pPr>
            <a:r>
              <a:rPr lang="en-GB" sz="1000" dirty="0"/>
              <a:t>Click on the </a:t>
            </a:r>
            <a:r>
              <a:rPr lang="en-GB" sz="1000" b="1" dirty="0"/>
              <a:t>View</a:t>
            </a:r>
            <a:r>
              <a:rPr lang="en-GB" sz="1000" dirty="0"/>
              <a:t> tab from the menu bar and select </a:t>
            </a:r>
            <a:r>
              <a:rPr lang="en-GB" sz="1000" b="1" dirty="0"/>
              <a:t>Master&gt;Slide Master</a:t>
            </a:r>
          </a:p>
          <a:p>
            <a:pPr lvl="1">
              <a:lnSpc>
                <a:spcPct val="90000"/>
              </a:lnSpc>
            </a:pPr>
            <a:r>
              <a:rPr lang="en-GB" sz="1000" dirty="0"/>
              <a:t>Right-click on the Input graphic and select </a:t>
            </a:r>
            <a:r>
              <a:rPr lang="en-GB" sz="1000" b="1" dirty="0"/>
              <a:t>Format AutoShape</a:t>
            </a:r>
          </a:p>
          <a:p>
            <a:pPr lvl="1">
              <a:lnSpc>
                <a:spcPct val="90000"/>
              </a:lnSpc>
            </a:pPr>
            <a:r>
              <a:rPr lang="en-GB" sz="1000" dirty="0"/>
              <a:t>From the </a:t>
            </a:r>
            <a:r>
              <a:rPr lang="en-GB" sz="1000" b="1" dirty="0"/>
              <a:t>Fill</a:t>
            </a:r>
            <a:r>
              <a:rPr lang="en-GB" sz="1000" dirty="0"/>
              <a:t> menu, under the </a:t>
            </a:r>
            <a:r>
              <a:rPr lang="en-GB" sz="1000" b="1" dirty="0" err="1"/>
              <a:t>Color</a:t>
            </a:r>
            <a:r>
              <a:rPr lang="en-GB" sz="1000" b="1" dirty="0"/>
              <a:t> and Lines</a:t>
            </a:r>
            <a:r>
              <a:rPr lang="en-GB" sz="1000" dirty="0"/>
              <a:t> tab, click on the drop-down arrow next to </a:t>
            </a:r>
            <a:r>
              <a:rPr lang="en-GB" sz="1000" b="1" dirty="0" err="1"/>
              <a:t>Color</a:t>
            </a:r>
            <a:r>
              <a:rPr lang="en-GB" sz="1000" dirty="0"/>
              <a:t> and select the </a:t>
            </a:r>
            <a:r>
              <a:rPr lang="en-GB" sz="1000" b="1" dirty="0"/>
              <a:t>Fill Effects</a:t>
            </a:r>
            <a:r>
              <a:rPr lang="en-GB" sz="1000" dirty="0"/>
              <a:t> menu</a:t>
            </a:r>
          </a:p>
          <a:p>
            <a:pPr lvl="1">
              <a:lnSpc>
                <a:spcPct val="90000"/>
              </a:lnSpc>
            </a:pPr>
            <a:r>
              <a:rPr lang="en-GB" sz="1000" dirty="0"/>
              <a:t>From the </a:t>
            </a:r>
            <a:r>
              <a:rPr lang="en-GB" sz="1000" b="1" dirty="0"/>
              <a:t>Picture</a:t>
            </a:r>
            <a:r>
              <a:rPr lang="en-GB" sz="1000" dirty="0"/>
              <a:t> tab, click on </a:t>
            </a:r>
            <a:r>
              <a:rPr lang="en-GB" sz="1000" b="1" dirty="0"/>
              <a:t>Select Picture</a:t>
            </a:r>
            <a:r>
              <a:rPr lang="en-GB" sz="1000" dirty="0"/>
              <a:t>. Navigate to the folder containing the image you wish to insert in the Input area. Highlight the image and tick the </a:t>
            </a:r>
            <a:r>
              <a:rPr lang="en-GB" sz="1000" b="1" dirty="0"/>
              <a:t>Lock picture aspect ratio</a:t>
            </a:r>
            <a:r>
              <a:rPr lang="en-GB" sz="1000" dirty="0"/>
              <a:t> box. Click on </a:t>
            </a:r>
            <a:r>
              <a:rPr lang="en-GB" sz="1000" b="1" dirty="0"/>
              <a:t>OK</a:t>
            </a:r>
            <a:r>
              <a:rPr lang="en-GB" sz="1000" dirty="0"/>
              <a:t>.</a:t>
            </a:r>
          </a:p>
          <a:p>
            <a:pPr lvl="1">
              <a:lnSpc>
                <a:spcPct val="90000"/>
              </a:lnSpc>
            </a:pPr>
            <a:r>
              <a:rPr lang="en-GB" sz="1000" dirty="0"/>
              <a:t>You can now preview the image before continuing. If you are happy with how it looks, click </a:t>
            </a:r>
            <a:r>
              <a:rPr lang="en-GB" sz="1000" b="1" dirty="0"/>
              <a:t>Ok</a:t>
            </a:r>
            <a:r>
              <a:rPr lang="en-GB" sz="1000" dirty="0"/>
              <a:t> to continue. Otherwise, repeat the process until you are happy with your selected image</a:t>
            </a:r>
          </a:p>
          <a:p>
            <a:pPr lvl="1">
              <a:lnSpc>
                <a:spcPct val="90000"/>
              </a:lnSpc>
            </a:pPr>
            <a:r>
              <a:rPr lang="en-GB" sz="1000" dirty="0"/>
              <a:t>To exit from </a:t>
            </a:r>
            <a:r>
              <a:rPr lang="en-GB" sz="1000" b="1" dirty="0"/>
              <a:t>Master View</a:t>
            </a:r>
            <a:r>
              <a:rPr lang="en-GB" sz="1000" dirty="0"/>
              <a:t>, click on </a:t>
            </a:r>
            <a:r>
              <a:rPr lang="en-GB" sz="1000" b="1" dirty="0"/>
              <a:t>View&gt;Normal</a:t>
            </a:r>
            <a:r>
              <a:rPr lang="en-GB" sz="1000" dirty="0"/>
              <a:t>. The change you made to the Input graphic should now be visible on the title slide</a:t>
            </a:r>
            <a:endParaRPr lang="en-US" sz="10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2D3B26-9E19-459E-A8A5-883955387468}" type="slidenum">
              <a:rPr lang="en-US" smtClean="0"/>
              <a:pPr/>
              <a:t>22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2D3B26-9E19-459E-A8A5-883955387468}" type="slidenum">
              <a:rPr lang="en-US" smtClean="0"/>
              <a:pPr/>
              <a:t>23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DB53AA89-7302-47D8-872E-E908036D74E0}" type="slidenum">
              <a:rPr lang="en-US" smtClean="0"/>
              <a:pPr/>
              <a:t>24</a:t>
            </a:fld>
            <a:endParaRPr 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685800" y="4344025"/>
            <a:ext cx="5486400" cy="4114488"/>
          </a:xfrm>
          <a:noFill/>
          <a:ln/>
        </p:spPr>
        <p:txBody>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C305C21-2EDC-4D78-AD3C-E5E1B106E529}" type="slidenum">
              <a:rPr lang="en-US" smtClean="0"/>
              <a:pPr fontAlgn="base">
                <a:spcBef>
                  <a:spcPct val="0"/>
                </a:spcBef>
                <a:spcAft>
                  <a:spcPct val="0"/>
                </a:spcAft>
                <a:defRPr/>
              </a:pPr>
              <a:t>25</a:t>
            </a:fld>
            <a:endParaRPr lang="en-US" smtClean="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p:txBody>
          <a:bodyPr/>
          <a:lstStyle/>
          <a:p>
            <a:r>
              <a:rPr lang="en-GB" dirty="0"/>
              <a:t>It is possible to apply this template to exiting presentations.</a:t>
            </a:r>
          </a:p>
          <a:p>
            <a:pPr lvl="1" indent="172448"/>
            <a:r>
              <a:rPr lang="en-GB" dirty="0"/>
              <a:t>Have the latest presentation template open</a:t>
            </a:r>
          </a:p>
          <a:p>
            <a:pPr lvl="1" indent="172448"/>
            <a:r>
              <a:rPr lang="en-GB" dirty="0"/>
              <a:t>Click on the </a:t>
            </a:r>
            <a:r>
              <a:rPr lang="en-GB" b="1" dirty="0"/>
              <a:t>View</a:t>
            </a:r>
            <a:r>
              <a:rPr lang="en-GB" dirty="0"/>
              <a:t> tab and select </a:t>
            </a:r>
            <a:r>
              <a:rPr lang="en-GB" b="1" dirty="0"/>
              <a:t>Normal </a:t>
            </a:r>
            <a:endParaRPr lang="en-GB" dirty="0"/>
          </a:p>
          <a:p>
            <a:pPr lvl="1" indent="172448"/>
            <a:r>
              <a:rPr lang="en-GB" dirty="0"/>
              <a:t>Delete all unwanted slides</a:t>
            </a:r>
          </a:p>
          <a:p>
            <a:pPr lvl="1" indent="172448"/>
            <a:r>
              <a:rPr lang="en-GB" dirty="0"/>
              <a:t>Click on the </a:t>
            </a:r>
            <a:r>
              <a:rPr lang="en-GB" b="1" dirty="0"/>
              <a:t>Insert</a:t>
            </a:r>
            <a:r>
              <a:rPr lang="en-GB" dirty="0"/>
              <a:t> tab from the menu bar and select </a:t>
            </a:r>
            <a:r>
              <a:rPr lang="en-GB" b="1" dirty="0"/>
              <a:t>Slides from Files</a:t>
            </a:r>
          </a:p>
          <a:p>
            <a:pPr lvl="1" indent="172448"/>
            <a:r>
              <a:rPr lang="en-GB" dirty="0"/>
              <a:t>Click on </a:t>
            </a:r>
            <a:r>
              <a:rPr lang="en-GB" b="1" dirty="0"/>
              <a:t>Browse</a:t>
            </a:r>
            <a:r>
              <a:rPr lang="en-GB" dirty="0"/>
              <a:t>. Navigate to the presentation you wish to update with the new template. Highlight the presentation and click </a:t>
            </a:r>
            <a:r>
              <a:rPr lang="en-GB" b="1" dirty="0"/>
              <a:t>Open</a:t>
            </a:r>
            <a:r>
              <a:rPr lang="en-GB" dirty="0"/>
              <a:t> </a:t>
            </a:r>
          </a:p>
          <a:p>
            <a:pPr lvl="1" indent="172448"/>
            <a:r>
              <a:rPr lang="en-GB" dirty="0"/>
              <a:t>Wait for the slides from the presentation to load and click on </a:t>
            </a:r>
            <a:r>
              <a:rPr lang="en-GB" b="1" dirty="0"/>
              <a:t>Insert All</a:t>
            </a:r>
            <a:r>
              <a:rPr lang="en-GB" dirty="0"/>
              <a:t>. Then click </a:t>
            </a:r>
            <a:r>
              <a:rPr lang="en-GB" b="1" dirty="0"/>
              <a:t>Close</a:t>
            </a:r>
          </a:p>
          <a:p>
            <a:pPr lvl="1" indent="172448"/>
            <a:r>
              <a:rPr lang="en-GB" dirty="0"/>
              <a:t>Check the inserted slides to ensure that the most appropriate master slide has been used on each slide </a:t>
            </a:r>
          </a:p>
          <a:p>
            <a:pPr lvl="1" indent="172448"/>
            <a:r>
              <a:rPr lang="en-GB" dirty="0"/>
              <a:t>To change the master applied to a slide select the slide you wish to apply a different master to then click on the </a:t>
            </a:r>
            <a:r>
              <a:rPr lang="en-GB" b="1" dirty="0"/>
              <a:t>Format</a:t>
            </a:r>
            <a:r>
              <a:rPr lang="en-GB" dirty="0"/>
              <a:t> tab from the menu bar and select </a:t>
            </a:r>
            <a:r>
              <a:rPr lang="en-GB" b="1" dirty="0"/>
              <a:t>Slide Design</a:t>
            </a:r>
          </a:p>
          <a:p>
            <a:pPr lvl="1" indent="172448"/>
            <a:r>
              <a:rPr lang="en-GB" dirty="0"/>
              <a:t>From the </a:t>
            </a:r>
            <a:r>
              <a:rPr lang="en-GB" b="1" dirty="0"/>
              <a:t>Used in This Presentation</a:t>
            </a:r>
            <a:r>
              <a:rPr lang="en-GB" dirty="0"/>
              <a:t> section choose the master you wish to apply to the slide and hover over it to reveal a drop-down arrow. Click on the arrow and select </a:t>
            </a:r>
            <a:r>
              <a:rPr lang="en-GB" b="1" dirty="0"/>
              <a:t>Apply to Selected Slides</a:t>
            </a:r>
          </a:p>
          <a:p>
            <a:r>
              <a:rPr lang="en-GB" dirty="0"/>
              <a:t>It is important to thoroughly check the presentation to ensure that no further formatting is needed.</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2D3B26-9E19-459E-A8A5-88395538746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2D3B26-9E19-459E-A8A5-88395538746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3EF239ED-84AB-418B-B6B5-3FDDADC236C5}" type="slidenum">
              <a:rPr lang="en-US" smtClean="0"/>
              <a:pPr/>
              <a:t>4</a:t>
            </a:fld>
            <a:endParaRPr lang="en-US" smtClean="0"/>
          </a:p>
        </p:txBody>
      </p:sp>
      <p:sp>
        <p:nvSpPr>
          <p:cNvPr id="15363" name="Rectangle 2"/>
          <p:cNvSpPr>
            <a:spLocks noGrp="1" noRot="1" noChangeAspect="1" noChangeArrowheads="1" noTextEdit="1"/>
          </p:cNvSpPr>
          <p:nvPr>
            <p:ph type="sldImg"/>
          </p:nvPr>
        </p:nvSpPr>
        <p:spPr>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2D3B26-9E19-459E-A8A5-88395538746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DB53AA89-7302-47D8-872E-E908036D74E0}" type="slidenum">
              <a:rPr lang="en-US" smtClean="0"/>
              <a:pPr/>
              <a:t>6</a:t>
            </a:fld>
            <a:endParaRPr 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685800" y="4344025"/>
            <a:ext cx="5486400" cy="4114488"/>
          </a:xfrm>
          <a:noFill/>
          <a:ln/>
        </p:spPr>
        <p:txBody>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C305C21-2EDC-4D78-AD3C-E5E1B106E529}" type="slidenum">
              <a:rPr lang="en-US" smtClean="0"/>
              <a:pPr fontAlgn="base">
                <a:spcBef>
                  <a:spcPct val="0"/>
                </a:spcBef>
                <a:spcAft>
                  <a:spcPct val="0"/>
                </a:spcAft>
                <a:defRPr/>
              </a:pPr>
              <a:t>7</a:t>
            </a:fld>
            <a:endParaRPr lang="en-US" smtClean="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 name="Notes Placeholder 3"/>
          <p:cNvSpPr>
            <a:spLocks noGrp="1"/>
          </p:cNvSpPr>
          <p:nvPr>
            <p:ph type="body" sz="quarter" idx="10"/>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3EF239ED-84AB-418B-B6B5-3FDDADC236C5}" type="slidenum">
              <a:rPr lang="en-US" smtClean="0"/>
              <a:pPr/>
              <a:t>9</a:t>
            </a:fld>
            <a:endParaRPr lang="en-US" smtClean="0"/>
          </a:p>
        </p:txBody>
      </p:sp>
      <p:sp>
        <p:nvSpPr>
          <p:cNvPr id="15363" name="Rectangle 2"/>
          <p:cNvSpPr>
            <a:spLocks noGrp="1" noRot="1" noChangeAspect="1" noChangeArrowheads="1" noTextEdit="1"/>
          </p:cNvSpPr>
          <p:nvPr>
            <p:ph type="sldImg"/>
          </p:nvPr>
        </p:nvSpPr>
        <p:spPr>
          <a:ln/>
        </p:spPr>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D04E7F-7B90-456A-BE38-A11829703715}" type="datetime1">
              <a:rPr lang="en-US" smtClean="0"/>
              <a:pPr/>
              <a:t>5/7/2012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D3FDDE-DB44-4698-B82F-760EDFC94C98}" type="datetime1">
              <a:rPr lang="en-US" smtClean="0"/>
              <a:pPr/>
              <a:t>5/7/2012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1D6D43-0C55-46B5-BBEC-D66C895A08D0}" type="datetime1">
              <a:rPr lang="en-US" smtClean="0"/>
              <a:pPr/>
              <a:t>5/7/2012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B5D1CE-7D8E-48A4-8CCF-4ABE445F64BC}" type="datetime1">
              <a:rPr lang="en-US" smtClean="0"/>
              <a:pPr/>
              <a:t>5/7/2012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8DF0F5-DCF6-4FE2-8B22-35C579BDC243}" type="datetime1">
              <a:rPr lang="en-US" smtClean="0"/>
              <a:pPr/>
              <a:t>5/7/2012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834DB6C-07D8-4BA8-91FA-AB54161620B9}" type="datetime1">
              <a:rPr lang="en-US" smtClean="0"/>
              <a:pPr/>
              <a:t>5/7/2012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45504E-44AF-44C5-9E3F-E702538D1310}" type="datetime1">
              <a:rPr lang="en-US" smtClean="0"/>
              <a:pPr/>
              <a:t>5/7/2012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9796B92-E22E-4CC8-ADF8-CFF497A41905}" type="datetime1">
              <a:rPr lang="en-US" smtClean="0"/>
              <a:pPr/>
              <a:t>5/7/2012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7F7DC6-1298-45A1-83C6-D27632C81DEB}" type="datetime1">
              <a:rPr lang="en-US" smtClean="0"/>
              <a:pPr/>
              <a:t>5/7/2012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636518-CC26-4D06-BDCF-7ACCA7FB0072}" type="datetime1">
              <a:rPr lang="en-US" smtClean="0"/>
              <a:pPr/>
              <a:t>5/7/2012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1E14A9-ADA3-4EF6-9160-A6207DC1FF53}" type="datetime1">
              <a:rPr lang="en-US" smtClean="0"/>
              <a:pPr/>
              <a:t>5/7/2012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04AC4-7B10-4267-A7B8-AF775A29F2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946E58-218B-4985-AE98-4E8694FF26D1}" type="datetime1">
              <a:rPr lang="en-US" smtClean="0"/>
              <a:pPr/>
              <a:t>5/7/2012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04AC4-7B10-4267-A7B8-AF775A29F2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Office_PowerPoint_2007_Presentation1.pptx"/></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Federal Bar Association</a:t>
            </a:r>
            <a:br>
              <a:rPr lang="en-US" b="1" dirty="0" smtClean="0"/>
            </a:br>
            <a:r>
              <a:rPr lang="en-US" b="1" dirty="0" smtClean="0"/>
              <a:t> Insurance Tax Conference 2012</a:t>
            </a:r>
            <a:endParaRPr lang="en-US" b="1" dirty="0"/>
          </a:p>
        </p:txBody>
      </p:sp>
      <p:sp>
        <p:nvSpPr>
          <p:cNvPr id="3" name="Content Placeholder 2"/>
          <p:cNvSpPr>
            <a:spLocks noGrp="1"/>
          </p:cNvSpPr>
          <p:nvPr>
            <p:ph idx="1"/>
          </p:nvPr>
        </p:nvSpPr>
        <p:spPr/>
        <p:txBody>
          <a:bodyPr>
            <a:normAutofit fontScale="77500" lnSpcReduction="20000"/>
          </a:bodyPr>
          <a:lstStyle/>
          <a:p>
            <a:pPr>
              <a:buNone/>
            </a:pPr>
            <a:endParaRPr lang="en-US" sz="3600" b="1" dirty="0" smtClean="0"/>
          </a:p>
          <a:p>
            <a:pPr>
              <a:buNone/>
            </a:pPr>
            <a:r>
              <a:rPr lang="en-US" sz="3600" b="1" dirty="0" smtClean="0"/>
              <a:t>Session 8B, June 1: Tax Reserves – Life</a:t>
            </a:r>
          </a:p>
          <a:p>
            <a:pPr>
              <a:buNone/>
            </a:pPr>
            <a:r>
              <a:rPr lang="en-US" b="1" dirty="0" smtClean="0"/>
              <a:t>		</a:t>
            </a:r>
            <a:r>
              <a:rPr lang="en-US" sz="2500" b="1" dirty="0" smtClean="0"/>
              <a:t>Topics:</a:t>
            </a:r>
            <a:r>
              <a:rPr lang="en-US" sz="2500" dirty="0" smtClean="0"/>
              <a:t>	              - Principle Based Reserves</a:t>
            </a:r>
          </a:p>
          <a:p>
            <a:pPr marL="457200" indent="-457200">
              <a:buNone/>
            </a:pPr>
            <a:r>
              <a:rPr lang="en-US" sz="2500" dirty="0" smtClean="0"/>
              <a:t>			              - MGDB Reserves for pre-1998 Issues</a:t>
            </a:r>
          </a:p>
          <a:p>
            <a:pPr marL="457200" indent="-457200">
              <a:buNone/>
            </a:pPr>
            <a:r>
              <a:rPr lang="en-US" sz="2500" dirty="0" smtClean="0"/>
              <a:t>			              - Low Interest Environment</a:t>
            </a:r>
          </a:p>
          <a:p>
            <a:pPr marL="457200" indent="-457200">
              <a:buNone/>
            </a:pPr>
            <a:r>
              <a:rPr lang="en-US" sz="2500" dirty="0" smtClean="0"/>
              <a:t>			              - New Annuitant Mortality table</a:t>
            </a:r>
          </a:p>
          <a:p>
            <a:pPr>
              <a:buNone/>
            </a:pPr>
            <a:r>
              <a:rPr lang="en-US" sz="2500" b="1" dirty="0" smtClean="0"/>
              <a:t>		</a:t>
            </a:r>
          </a:p>
          <a:p>
            <a:pPr>
              <a:buNone/>
            </a:pPr>
            <a:r>
              <a:rPr lang="en-US" sz="2500" b="1" dirty="0" smtClean="0"/>
              <a:t>		Moderator:  	</a:t>
            </a:r>
            <a:r>
              <a:rPr lang="en-US" sz="2500" dirty="0" smtClean="0"/>
              <a:t>Harvey Blitz</a:t>
            </a:r>
          </a:p>
          <a:p>
            <a:pPr>
              <a:buNone/>
            </a:pPr>
            <a:r>
              <a:rPr lang="en-US" sz="2500" b="1" dirty="0" smtClean="0"/>
              <a:t>		Panelists:</a:t>
            </a:r>
            <a:r>
              <a:rPr lang="en-US" sz="2500" dirty="0" smtClean="0"/>
              <a:t>      	Arthur </a:t>
            </a:r>
            <a:r>
              <a:rPr lang="en-US" sz="2500" dirty="0" err="1" smtClean="0"/>
              <a:t>Panighetti</a:t>
            </a:r>
            <a:r>
              <a:rPr lang="en-US" sz="2500" dirty="0" smtClean="0"/>
              <a:t> </a:t>
            </a:r>
          </a:p>
          <a:p>
            <a:pPr>
              <a:buNone/>
            </a:pPr>
            <a:r>
              <a:rPr lang="en-US" sz="2500" dirty="0" smtClean="0"/>
              <a:t>				Edward Robbins</a:t>
            </a:r>
          </a:p>
          <a:p>
            <a:pPr>
              <a:buNone/>
            </a:pPr>
            <a:r>
              <a:rPr lang="en-US" sz="2500" dirty="0" smtClean="0"/>
              <a:t>				Sheryl </a:t>
            </a:r>
            <a:r>
              <a:rPr lang="en-US" sz="2500" dirty="0" err="1" smtClean="0"/>
              <a:t>Flum</a:t>
            </a:r>
            <a:endParaRPr lang="en-US" sz="2500" dirty="0" smtClean="0"/>
          </a:p>
          <a:p>
            <a:pPr>
              <a:buNone/>
            </a:pPr>
            <a:r>
              <a:rPr lang="en-US" sz="2500" dirty="0" smtClean="0"/>
              <a:t>				Lori Robbins</a:t>
            </a:r>
          </a:p>
          <a:p>
            <a:pPr>
              <a:buNone/>
            </a:pPr>
            <a:r>
              <a:rPr lang="en-US" sz="2500" dirty="0" smtClean="0"/>
              <a:t>	</a:t>
            </a:r>
            <a:r>
              <a:rPr lang="en-US" sz="2800" dirty="0" smtClean="0"/>
              <a:t>	</a:t>
            </a:r>
            <a:r>
              <a:rPr lang="en-US" sz="2400" b="1" dirty="0" smtClean="0"/>
              <a:t>Authors:	</a:t>
            </a:r>
            <a:r>
              <a:rPr lang="en-US" sz="2400" dirty="0" smtClean="0"/>
              <a:t>	Arthur </a:t>
            </a:r>
            <a:r>
              <a:rPr lang="en-US" sz="2400" dirty="0" err="1" smtClean="0"/>
              <a:t>Panighetti</a:t>
            </a:r>
            <a:endParaRPr lang="en-US" sz="2400" dirty="0" smtClean="0"/>
          </a:p>
          <a:p>
            <a:pPr>
              <a:buNone/>
            </a:pPr>
            <a:r>
              <a:rPr lang="en-US" sz="2400" dirty="0" smtClean="0"/>
              <a:t>				Edward Robbins</a:t>
            </a:r>
          </a:p>
        </p:txBody>
      </p:sp>
      <p:sp>
        <p:nvSpPr>
          <p:cNvPr id="5" name="Slide Number Placeholder 4"/>
          <p:cNvSpPr>
            <a:spLocks noGrp="1"/>
          </p:cNvSpPr>
          <p:nvPr>
            <p:ph type="sldNum" sz="quarter" idx="12"/>
          </p:nvPr>
        </p:nvSpPr>
        <p:spPr/>
        <p:txBody>
          <a:bodyPr/>
          <a:lstStyle/>
          <a:p>
            <a:fld id="{D4E04AC4-7B10-4267-A7B8-AF775A29F202}"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noFill/>
        </p:spPr>
        <p:txBody>
          <a:bodyPr/>
          <a:lstStyle/>
          <a:p>
            <a:r>
              <a:rPr lang="en-US" dirty="0" smtClean="0">
                <a:effectLst/>
              </a:rPr>
              <a:t>What Happens Next?</a:t>
            </a:r>
          </a:p>
        </p:txBody>
      </p:sp>
      <p:sp>
        <p:nvSpPr>
          <p:cNvPr id="6147" name="Rectangle 3"/>
          <p:cNvSpPr>
            <a:spLocks noGrp="1" noChangeArrowheads="1"/>
          </p:cNvSpPr>
          <p:nvPr>
            <p:ph type="body" idx="4294967295"/>
          </p:nvPr>
        </p:nvSpPr>
        <p:spPr/>
        <p:txBody>
          <a:bodyPr>
            <a:normAutofit/>
          </a:bodyPr>
          <a:lstStyle/>
          <a:p>
            <a:r>
              <a:rPr lang="en-US" dirty="0" smtClean="0"/>
              <a:t>NAIC/LATF committed to final approval of the VM in June 2012 at their Spring 2012 meeting</a:t>
            </a:r>
            <a:endParaRPr lang="en-US" sz="2800" dirty="0" smtClean="0"/>
          </a:p>
          <a:p>
            <a:r>
              <a:rPr lang="en-US" dirty="0" smtClean="0"/>
              <a:t>Necessary before VM is effective:</a:t>
            </a:r>
          </a:p>
          <a:p>
            <a:pPr lvl="1"/>
            <a:r>
              <a:rPr lang="en-US" dirty="0" smtClean="0"/>
              <a:t>Testing concern fixes are agreed to by industry and regulators, then</a:t>
            </a:r>
          </a:p>
          <a:p>
            <a:pPr lvl="1"/>
            <a:r>
              <a:rPr lang="en-US" dirty="0" smtClean="0"/>
              <a:t>NAIC adopts the VM, then</a:t>
            </a:r>
          </a:p>
          <a:p>
            <a:pPr lvl="1"/>
            <a:r>
              <a:rPr lang="en-US" dirty="0" smtClean="0"/>
              <a:t>42+ state legislatures adopt the new SVL</a:t>
            </a:r>
          </a:p>
          <a:p>
            <a:r>
              <a:rPr lang="en-US" dirty="0" smtClean="0"/>
              <a:t>Meanwhile, AG38 was extended through 2013</a:t>
            </a:r>
          </a:p>
          <a:p>
            <a:pPr lvl="1">
              <a:buNone/>
            </a:pPr>
            <a:endParaRPr lang="en-US" dirty="0" smtClean="0"/>
          </a:p>
        </p:txBody>
      </p:sp>
      <p:sp>
        <p:nvSpPr>
          <p:cNvPr id="5" name="Slide Number Placeholder 4"/>
          <p:cNvSpPr>
            <a:spLocks noGrp="1"/>
          </p:cNvSpPr>
          <p:nvPr>
            <p:ph type="sldNum" sz="quarter" idx="12"/>
          </p:nvPr>
        </p:nvSpPr>
        <p:spPr/>
        <p:txBody>
          <a:bodyPr/>
          <a:lstStyle/>
          <a:p>
            <a:fld id="{D4E04AC4-7B10-4267-A7B8-AF775A29F202}" type="slidenum">
              <a:rPr lang="en-US" smtClean="0"/>
              <a:pPr/>
              <a:t>10</a:t>
            </a:fld>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noFill/>
        </p:spPr>
        <p:txBody>
          <a:bodyPr/>
          <a:lstStyle/>
          <a:p>
            <a:r>
              <a:rPr lang="en-US" sz="3200" dirty="0" smtClean="0">
                <a:effectLst/>
              </a:rPr>
              <a:t>PBR Reserves and</a:t>
            </a:r>
            <a:br>
              <a:rPr lang="en-US" sz="3200" dirty="0" smtClean="0">
                <a:effectLst/>
              </a:rPr>
            </a:br>
            <a:r>
              <a:rPr lang="en-US" sz="3200" dirty="0" smtClean="0">
                <a:effectLst/>
              </a:rPr>
              <a:t>Tax Guidance</a:t>
            </a:r>
          </a:p>
        </p:txBody>
      </p:sp>
      <p:sp>
        <p:nvSpPr>
          <p:cNvPr id="6147" name="Rectangle 3"/>
          <p:cNvSpPr>
            <a:spLocks noGrp="1" noChangeArrowheads="1"/>
          </p:cNvSpPr>
          <p:nvPr>
            <p:ph type="body" idx="4294967295"/>
          </p:nvPr>
        </p:nvSpPr>
        <p:spPr>
          <a:xfrm>
            <a:off x="381000" y="2133600"/>
            <a:ext cx="8534400" cy="3886200"/>
          </a:xfrm>
        </p:spPr>
        <p:txBody>
          <a:bodyPr>
            <a:normAutofit/>
          </a:bodyPr>
          <a:lstStyle/>
          <a:p>
            <a:pPr>
              <a:lnSpc>
                <a:spcPct val="80000"/>
              </a:lnSpc>
            </a:pPr>
            <a:r>
              <a:rPr lang="en-US" sz="2800" dirty="0" smtClean="0"/>
              <a:t>IRS Notice 2008-18 (January 2008)</a:t>
            </a:r>
          </a:p>
          <a:p>
            <a:pPr lvl="1">
              <a:lnSpc>
                <a:spcPct val="80000"/>
              </a:lnSpc>
            </a:pPr>
            <a:r>
              <a:rPr lang="en-US" sz="2400" dirty="0" smtClean="0"/>
              <a:t>outlined tax issues that may arise from implementation of Variable Annuity PBR under Actuarial Guideline 43 (and somewhat under Life PBR)</a:t>
            </a:r>
          </a:p>
          <a:p>
            <a:pPr>
              <a:lnSpc>
                <a:spcPct val="80000"/>
              </a:lnSpc>
            </a:pPr>
            <a:r>
              <a:rPr lang="en-US" sz="2800" dirty="0" smtClean="0"/>
              <a:t>IRS Notice 2010-29 (March 2010)</a:t>
            </a:r>
          </a:p>
          <a:p>
            <a:pPr lvl="1">
              <a:lnSpc>
                <a:spcPct val="80000"/>
              </a:lnSpc>
            </a:pPr>
            <a:r>
              <a:rPr lang="en-US" sz="2400" dirty="0" smtClean="0"/>
              <a:t>Provides “interim guidance” on most VA PBR issues</a:t>
            </a:r>
          </a:p>
          <a:p>
            <a:pPr lvl="1">
              <a:lnSpc>
                <a:spcPct val="80000"/>
              </a:lnSpc>
            </a:pPr>
            <a:r>
              <a:rPr lang="en-US" sz="2400" dirty="0" smtClean="0"/>
              <a:t>“No inference” on Life PBR as VM was under construction</a:t>
            </a:r>
          </a:p>
          <a:p>
            <a:pPr>
              <a:lnSpc>
                <a:spcPct val="80000"/>
              </a:lnSpc>
            </a:pPr>
            <a:r>
              <a:rPr lang="en-US" sz="2800" smtClean="0"/>
              <a:t>Next </a:t>
            </a:r>
            <a:r>
              <a:rPr lang="en-US" sz="2800" dirty="0" smtClean="0"/>
              <a:t>Steps?</a:t>
            </a:r>
            <a:endParaRPr lang="en-US" sz="2400" dirty="0" smtClean="0"/>
          </a:p>
          <a:p>
            <a:pPr lvl="1">
              <a:lnSpc>
                <a:spcPct val="80000"/>
              </a:lnSpc>
            </a:pPr>
            <a:endParaRPr lang="en-US" sz="2400" dirty="0" smtClean="0"/>
          </a:p>
        </p:txBody>
      </p:sp>
      <p:sp>
        <p:nvSpPr>
          <p:cNvPr id="5" name="Slide Number Placeholder 4"/>
          <p:cNvSpPr>
            <a:spLocks noGrp="1"/>
          </p:cNvSpPr>
          <p:nvPr>
            <p:ph type="sldNum" sz="quarter" idx="12"/>
          </p:nvPr>
        </p:nvSpPr>
        <p:spPr/>
        <p:txBody>
          <a:bodyPr/>
          <a:lstStyle/>
          <a:p>
            <a:fld id="{D4E04AC4-7B10-4267-A7B8-AF775A29F202}" type="slidenum">
              <a:rPr lang="en-US" smtClean="0"/>
              <a:pPr/>
              <a:t>11</a:t>
            </a:fld>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5"/>
          <p:cNvSpPr>
            <a:spLocks noGrp="1" noChangeArrowheads="1"/>
          </p:cNvSpPr>
          <p:nvPr>
            <p:ph type="ctrTitle"/>
          </p:nvPr>
        </p:nvSpPr>
        <p:spPr>
          <a:xfrm>
            <a:off x="1676400" y="2667000"/>
            <a:ext cx="6913562" cy="1371600"/>
          </a:xfrm>
        </p:spPr>
        <p:txBody>
          <a:bodyPr>
            <a:normAutofit fontScale="90000"/>
          </a:bodyPr>
          <a:lstStyle/>
          <a:p>
            <a:r>
              <a:rPr lang="en-US" dirty="0" smtClean="0"/>
              <a:t>FBA Insurance Tax Seminar</a:t>
            </a:r>
            <a:br>
              <a:rPr lang="en-US" dirty="0" smtClean="0"/>
            </a:br>
            <a:endParaRPr lang="en-US" dirty="0"/>
          </a:p>
        </p:txBody>
      </p:sp>
      <p:sp>
        <p:nvSpPr>
          <p:cNvPr id="15366" name="Rectangle 6"/>
          <p:cNvSpPr>
            <a:spLocks noGrp="1" noChangeArrowheads="1"/>
          </p:cNvSpPr>
          <p:nvPr>
            <p:ph type="subTitle" idx="1"/>
          </p:nvPr>
        </p:nvSpPr>
        <p:spPr>
          <a:xfrm>
            <a:off x="2971800" y="4800600"/>
            <a:ext cx="5548312" cy="990600"/>
          </a:xfrm>
        </p:spPr>
        <p:txBody>
          <a:bodyPr>
            <a:normAutofit lnSpcReduction="10000"/>
          </a:bodyPr>
          <a:lstStyle/>
          <a:p>
            <a:r>
              <a:rPr lang="en-US" sz="1800" dirty="0" smtClean="0">
                <a:solidFill>
                  <a:schemeClr val="tx1"/>
                </a:solidFill>
              </a:rPr>
              <a:t>MGDB Reserves for Contracts Issued prior to</a:t>
            </a:r>
          </a:p>
          <a:p>
            <a:pPr algn="l"/>
            <a:r>
              <a:rPr lang="en-US" sz="1800" dirty="0" smtClean="0">
                <a:solidFill>
                  <a:schemeClr val="tx1"/>
                </a:solidFill>
              </a:rPr>
              <a:t>                  Actuarial Guideline XXXIV [“AG34”]</a:t>
            </a:r>
          </a:p>
          <a:p>
            <a:pPr algn="l"/>
            <a:r>
              <a:rPr lang="en-US" sz="1800" dirty="0" smtClean="0">
                <a:solidFill>
                  <a:schemeClr val="tx1"/>
                </a:solidFill>
              </a:rPr>
              <a:t>            </a:t>
            </a:r>
            <a:r>
              <a:rPr lang="en-US" sz="1600" dirty="0" smtClean="0">
                <a:solidFill>
                  <a:schemeClr val="tx1"/>
                </a:solidFill>
              </a:rPr>
              <a:t>June 1, 2012</a:t>
            </a:r>
            <a:endParaRPr lang="en-US" sz="1600" dirty="0">
              <a:solidFill>
                <a:schemeClr val="tx1"/>
              </a:solidFill>
            </a:endParaRPr>
          </a:p>
        </p:txBody>
      </p:sp>
      <p:sp>
        <p:nvSpPr>
          <p:cNvPr id="5" name="Slide Number Placeholder 4"/>
          <p:cNvSpPr>
            <a:spLocks noGrp="1"/>
          </p:cNvSpPr>
          <p:nvPr>
            <p:ph type="sldNum" sz="quarter" idx="12"/>
          </p:nvPr>
        </p:nvSpPr>
        <p:spPr/>
        <p:txBody>
          <a:bodyPr/>
          <a:lstStyle/>
          <a:p>
            <a:fld id="{D4E04AC4-7B10-4267-A7B8-AF775A29F202}" type="slidenum">
              <a:rPr lang="en-US" smtClean="0"/>
              <a:pPr/>
              <a:t>12</a:t>
            </a:fld>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MGDB* Valuation prior to Actuarial Guideline XXXIV (AG34)</a:t>
            </a:r>
            <a:endParaRPr lang="en-US" dirty="0"/>
          </a:p>
        </p:txBody>
      </p:sp>
      <p:sp>
        <p:nvSpPr>
          <p:cNvPr id="3" name="Content Placeholder 2"/>
          <p:cNvSpPr>
            <a:spLocks noGrp="1"/>
          </p:cNvSpPr>
          <p:nvPr>
            <p:ph idx="1"/>
          </p:nvPr>
        </p:nvSpPr>
        <p:spPr>
          <a:xfrm>
            <a:off x="455613" y="1412875"/>
            <a:ext cx="8234362" cy="3997325"/>
          </a:xfrm>
        </p:spPr>
        <p:txBody>
          <a:bodyPr/>
          <a:lstStyle/>
          <a:p>
            <a:pPr>
              <a:buNone/>
            </a:pPr>
            <a:r>
              <a:rPr lang="en-US" sz="1800" b="1" dirty="0" smtClean="0"/>
              <a:t>Applicable guidance:</a:t>
            </a:r>
          </a:p>
          <a:p>
            <a:pPr marL="403225" indent="-403225"/>
            <a:r>
              <a:rPr lang="en-US" sz="1800" dirty="0" smtClean="0"/>
              <a:t>Legislative history of the l984 Act speaks to “prevailing view of the states” only if there exists an NAIC “Method”. In such case, it speaks to the prevailing view applying to “factors” within method. It stipulates:</a:t>
            </a:r>
          </a:p>
          <a:p>
            <a:pPr lvl="1"/>
            <a:r>
              <a:rPr lang="en-US" sz="1800" dirty="0" smtClean="0"/>
              <a:t>“Finally, for all other contracts, the reserve method prescribed by the NAIC, or, if no method is so prescribed, a method consistent with whichever of the prescribed methods that would be most appropriate for the contract must be used.”</a:t>
            </a:r>
          </a:p>
          <a:p>
            <a:pPr lvl="1"/>
            <a:r>
              <a:rPr lang="en-US" sz="1800" dirty="0" smtClean="0"/>
              <a:t>“If specific factors are not recommended by the NAIC prescribed method, the prevailing State Interpretation of such method should be considered for purposes of determining what factors can be taken into account in applying the computation method for tax purposes.”</a:t>
            </a:r>
          </a:p>
        </p:txBody>
      </p:sp>
      <p:sp>
        <p:nvSpPr>
          <p:cNvPr id="11" name="TextBox 10"/>
          <p:cNvSpPr txBox="1"/>
          <p:nvPr/>
        </p:nvSpPr>
        <p:spPr>
          <a:xfrm>
            <a:off x="372035" y="5867400"/>
            <a:ext cx="5334000" cy="646331"/>
          </a:xfrm>
          <a:prstGeom prst="rect">
            <a:avLst/>
          </a:prstGeom>
          <a:noFill/>
        </p:spPr>
        <p:txBody>
          <a:bodyPr wrap="square" rtlCol="0">
            <a:spAutoFit/>
          </a:bodyPr>
          <a:lstStyle/>
          <a:p>
            <a:r>
              <a:rPr lang="en-US" dirty="0" smtClean="0"/>
              <a:t>* Minimum guaranteed death benefit</a:t>
            </a:r>
          </a:p>
          <a:p>
            <a:endParaRPr lang="en-US" dirty="0"/>
          </a:p>
        </p:txBody>
      </p:sp>
      <p:sp>
        <p:nvSpPr>
          <p:cNvPr id="12"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Pre-1999 MGDB reserves</a:t>
            </a:r>
            <a:endParaRPr lang="en-US" sz="1100" dirty="0">
              <a:solidFill>
                <a:srgbClr val="000000"/>
              </a:solidFill>
              <a:cs typeface="Arial" charset="0"/>
            </a:endParaRPr>
          </a:p>
        </p:txBody>
      </p:sp>
      <p:sp>
        <p:nvSpPr>
          <p:cNvPr id="7" name="Slide Number Placeholder 6"/>
          <p:cNvSpPr>
            <a:spLocks noGrp="1"/>
          </p:cNvSpPr>
          <p:nvPr>
            <p:ph type="sldNum" sz="quarter" idx="12"/>
          </p:nvPr>
        </p:nvSpPr>
        <p:spPr/>
        <p:txBody>
          <a:bodyPr/>
          <a:lstStyle/>
          <a:p>
            <a:fld id="{D4E04AC4-7B10-4267-A7B8-AF775A29F202}"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MGDB Valuation prior to AG34</a:t>
            </a:r>
            <a:endParaRPr lang="en-US" dirty="0"/>
          </a:p>
        </p:txBody>
      </p:sp>
      <p:sp>
        <p:nvSpPr>
          <p:cNvPr id="3" name="Content Placeholder 2"/>
          <p:cNvSpPr>
            <a:spLocks noGrp="1"/>
          </p:cNvSpPr>
          <p:nvPr>
            <p:ph idx="1"/>
          </p:nvPr>
        </p:nvSpPr>
        <p:spPr/>
        <p:txBody>
          <a:bodyPr/>
          <a:lstStyle/>
          <a:p>
            <a:pPr marL="0" indent="0">
              <a:buNone/>
            </a:pPr>
            <a:r>
              <a:rPr lang="en-US" b="1" dirty="0" smtClean="0"/>
              <a:t>From “US Tax Reserves for Life Insurers”, p. 90, 91 (Robbins &amp; Bush)</a:t>
            </a:r>
          </a:p>
          <a:p>
            <a:endParaRPr lang="en-US" dirty="0" smtClean="0"/>
          </a:p>
          <a:p>
            <a:pPr marL="0" indent="0">
              <a:buNone/>
            </a:pPr>
            <a:r>
              <a:rPr lang="en-US" sz="1800" dirty="0" smtClean="0"/>
              <a:t>“Section 807(d)(3)(A)(iv) provides that if no reserve method has been prescribed by the NAIC that covers a contract, a company must use a method that is consistent” (with CARVM or CRVM). A narrow reading of this provision is that this section applies only to a contract that is not covered by CARVM or CRVM. [However], the committee reports strongly suggest that the language in the Code should not be read so narrowly and that section 807(d)(3)(A)(iv) applies to any contract for which CARVM or CRVM is not defined (or for which there is no prevailing state interpretation), even though CARVM or CRVM applies to the contract.”</a:t>
            </a:r>
          </a:p>
          <a:p>
            <a:pPr marL="0" indent="0">
              <a:buNone/>
            </a:pPr>
            <a:r>
              <a:rPr lang="en-US" sz="1800" dirty="0" smtClean="0"/>
              <a:t> </a:t>
            </a:r>
          </a:p>
          <a:p>
            <a:endParaRPr lang="en-US" dirty="0"/>
          </a:p>
        </p:txBody>
      </p:sp>
      <p:sp>
        <p:nvSpPr>
          <p:cNvPr id="4"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Pre-1999 MGDB reserves</a:t>
            </a:r>
            <a:endParaRPr lang="en-US" sz="1100" dirty="0">
              <a:solidFill>
                <a:srgbClr val="000000"/>
              </a:solidFill>
              <a:cs typeface="Arial" charset="0"/>
            </a:endParaRPr>
          </a:p>
        </p:txBody>
      </p:sp>
      <p:sp>
        <p:nvSpPr>
          <p:cNvPr id="6" name="Slide Number Placeholder 5"/>
          <p:cNvSpPr>
            <a:spLocks noGrp="1"/>
          </p:cNvSpPr>
          <p:nvPr>
            <p:ph type="sldNum" sz="quarter" idx="12"/>
          </p:nvPr>
        </p:nvSpPr>
        <p:spPr/>
        <p:txBody>
          <a:bodyPr/>
          <a:lstStyle/>
          <a:p>
            <a:fld id="{D4E04AC4-7B10-4267-A7B8-AF775A29F202}" type="slidenum">
              <a:rPr lang="en-US" smtClean="0"/>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Connecticut MGDB requirement</a:t>
            </a:r>
            <a:endParaRPr lang="en-US" dirty="0"/>
          </a:p>
        </p:txBody>
      </p:sp>
      <p:sp>
        <p:nvSpPr>
          <p:cNvPr id="3" name="Content Placeholder 2"/>
          <p:cNvSpPr>
            <a:spLocks noGrp="1"/>
          </p:cNvSpPr>
          <p:nvPr>
            <p:ph idx="1"/>
          </p:nvPr>
        </p:nvSpPr>
        <p:spPr/>
        <p:txBody>
          <a:bodyPr/>
          <a:lstStyle/>
          <a:p>
            <a:pPr>
              <a:buNone/>
            </a:pPr>
            <a:r>
              <a:rPr lang="en-US" dirty="0" smtClean="0"/>
              <a:t>    For one large domiciled company, the requirement was the sum of:</a:t>
            </a:r>
          </a:p>
          <a:p>
            <a:pPr lvl="1">
              <a:buNone/>
            </a:pPr>
            <a:r>
              <a:rPr lang="en-US" dirty="0" smtClean="0"/>
              <a:t> (</a:t>
            </a:r>
            <a:r>
              <a:rPr lang="en-US" dirty="0" err="1" smtClean="0"/>
              <a:t>i</a:t>
            </a:r>
            <a:r>
              <a:rPr lang="en-US" dirty="0" smtClean="0"/>
              <a:t>)  80% of (asset fees minus claims), accumulated</a:t>
            </a:r>
          </a:p>
          <a:p>
            <a:pPr lvl="1">
              <a:buNone/>
            </a:pPr>
            <a:r>
              <a:rPr lang="en-US" dirty="0" smtClean="0"/>
              <a:t>      @ 3.5%.</a:t>
            </a:r>
          </a:p>
          <a:p>
            <a:pPr lvl="1">
              <a:buNone/>
            </a:pPr>
            <a:r>
              <a:rPr lang="en-US" dirty="0" smtClean="0"/>
              <a:t> (ii) 20% of the 1-year term insurance valuation cost, </a:t>
            </a:r>
          </a:p>
          <a:p>
            <a:pPr lvl="1">
              <a:buNone/>
            </a:pPr>
            <a:r>
              <a:rPr lang="en-US" dirty="0" smtClean="0"/>
              <a:t>       assuming a 1/3 drop in asset value.</a:t>
            </a:r>
          </a:p>
          <a:p>
            <a:endParaRPr lang="en-US" dirty="0" smtClean="0"/>
          </a:p>
          <a:p>
            <a:endParaRPr lang="en-US" dirty="0"/>
          </a:p>
        </p:txBody>
      </p:sp>
      <p:sp>
        <p:nvSpPr>
          <p:cNvPr id="8"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Pre-1999 MGDB reserves</a:t>
            </a:r>
            <a:endParaRPr lang="en-US" sz="1100" dirty="0">
              <a:solidFill>
                <a:srgbClr val="000000"/>
              </a:solidFill>
              <a:cs typeface="Arial" charset="0"/>
            </a:endParaRPr>
          </a:p>
        </p:txBody>
      </p:sp>
      <p:sp>
        <p:nvSpPr>
          <p:cNvPr id="6" name="Slide Number Placeholder 5"/>
          <p:cNvSpPr>
            <a:spLocks noGrp="1"/>
          </p:cNvSpPr>
          <p:nvPr>
            <p:ph type="sldNum" sz="quarter" idx="12"/>
          </p:nvPr>
        </p:nvSpPr>
        <p:spPr/>
        <p:txBody>
          <a:bodyPr/>
          <a:lstStyle/>
          <a:p>
            <a:fld id="{D4E04AC4-7B10-4267-A7B8-AF775A29F202}"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Meaning of “prevailing view of the states”</a:t>
            </a:r>
            <a:endParaRPr lang="en-US" dirty="0"/>
          </a:p>
        </p:txBody>
      </p:sp>
      <p:sp>
        <p:nvSpPr>
          <p:cNvPr id="3" name="Content Placeholder 2"/>
          <p:cNvSpPr>
            <a:spLocks noGrp="1"/>
          </p:cNvSpPr>
          <p:nvPr>
            <p:ph idx="1"/>
          </p:nvPr>
        </p:nvSpPr>
        <p:spPr/>
        <p:txBody>
          <a:bodyPr>
            <a:normAutofit lnSpcReduction="10000"/>
          </a:bodyPr>
          <a:lstStyle/>
          <a:p>
            <a:r>
              <a:rPr lang="en-US" dirty="0" smtClean="0"/>
              <a:t>“Prevailing view” means the view of 26 or more states.</a:t>
            </a:r>
          </a:p>
          <a:p>
            <a:r>
              <a:rPr lang="en-US" dirty="0" smtClean="0"/>
              <a:t>However, the definition of a state’s “view” is subject to some interpretation.</a:t>
            </a:r>
          </a:p>
          <a:p>
            <a:pPr lvl="1"/>
            <a:r>
              <a:rPr lang="en-US" b="1" dirty="0" smtClean="0"/>
              <a:t>Alternative 1</a:t>
            </a:r>
            <a:r>
              <a:rPr lang="en-US" dirty="0" smtClean="0"/>
              <a:t>: Must be a public document promulgated by a state.</a:t>
            </a:r>
          </a:p>
          <a:p>
            <a:pPr lvl="1"/>
            <a:r>
              <a:rPr lang="en-US" b="1" dirty="0" smtClean="0"/>
              <a:t>Alternative 2</a:t>
            </a:r>
            <a:r>
              <a:rPr lang="en-US" dirty="0" smtClean="0"/>
              <a:t>: Any state administrative action, e.g., writing to a company advising the company of the correct procedure, assumptions, methodology.</a:t>
            </a:r>
            <a:endParaRPr lang="en-US" dirty="0"/>
          </a:p>
        </p:txBody>
      </p:sp>
      <p:sp>
        <p:nvSpPr>
          <p:cNvPr id="8"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Pre-1999 MGDB reserves</a:t>
            </a:r>
            <a:endParaRPr lang="en-US" sz="1100" dirty="0">
              <a:solidFill>
                <a:srgbClr val="000000"/>
              </a:solidFill>
              <a:cs typeface="Arial" charset="0"/>
            </a:endParaRPr>
          </a:p>
        </p:txBody>
      </p:sp>
      <p:sp>
        <p:nvSpPr>
          <p:cNvPr id="6" name="Slide Number Placeholder 5"/>
          <p:cNvSpPr>
            <a:spLocks noGrp="1"/>
          </p:cNvSpPr>
          <p:nvPr>
            <p:ph type="sldNum" sz="quarter" idx="12"/>
          </p:nvPr>
        </p:nvSpPr>
        <p:spPr/>
        <p:txBody>
          <a:bodyPr/>
          <a:lstStyle/>
          <a:p>
            <a:fld id="{D4E04AC4-7B10-4267-A7B8-AF775A29F202}"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dirty="0" smtClean="0"/>
              <a:t>Meaning of “prevailing view of the states” </a:t>
            </a:r>
            <a:br>
              <a:rPr lang="en-US" dirty="0" smtClean="0"/>
            </a:br>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pPr>
              <a:buNone/>
            </a:pPr>
            <a:r>
              <a:rPr lang="en-US" dirty="0" smtClean="0"/>
              <a:t>    TAM 200448046 concluded that a company’s use of the Connecticut requirement was inappropriate, since the requirement did not reflect the “prevailing view of the states”. </a:t>
            </a:r>
            <a:endParaRPr lang="en-US" dirty="0"/>
          </a:p>
        </p:txBody>
      </p:sp>
      <p:sp>
        <p:nvSpPr>
          <p:cNvPr id="6"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Pre-1999 MGDB reserves</a:t>
            </a:r>
            <a:endParaRPr lang="en-US" sz="1100" dirty="0">
              <a:solidFill>
                <a:srgbClr val="000000"/>
              </a:solidFill>
              <a:cs typeface="Arial" charset="0"/>
            </a:endParaRPr>
          </a:p>
        </p:txBody>
      </p:sp>
      <p:sp>
        <p:nvSpPr>
          <p:cNvPr id="7" name="Slide Number Placeholder 6"/>
          <p:cNvSpPr>
            <a:spLocks noGrp="1"/>
          </p:cNvSpPr>
          <p:nvPr>
            <p:ph type="sldNum" sz="quarter" idx="12"/>
          </p:nvPr>
        </p:nvSpPr>
        <p:spPr/>
        <p:txBody>
          <a:bodyPr/>
          <a:lstStyle/>
          <a:p>
            <a:fld id="{D4E04AC4-7B10-4267-A7B8-AF775A29F202}" type="slidenum">
              <a:rPr lang="en-US" smtClean="0"/>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What was the “prevailing view of the states” if any?</a:t>
            </a:r>
            <a:endParaRPr lang="en-US" dirty="0"/>
          </a:p>
        </p:txBody>
      </p:sp>
      <p:sp>
        <p:nvSpPr>
          <p:cNvPr id="3" name="Content Placeholder 2"/>
          <p:cNvSpPr>
            <a:spLocks noGrp="1"/>
          </p:cNvSpPr>
          <p:nvPr>
            <p:ph idx="1"/>
          </p:nvPr>
        </p:nvSpPr>
        <p:spPr/>
        <p:txBody>
          <a:bodyPr/>
          <a:lstStyle/>
          <a:p>
            <a:r>
              <a:rPr lang="en-US" dirty="0" smtClean="0"/>
              <a:t>Apparently there is no certainty as to what  was a “prevailing view”, if any.</a:t>
            </a:r>
          </a:p>
          <a:p>
            <a:r>
              <a:rPr lang="en-US" dirty="0" smtClean="0"/>
              <a:t>Variants of requirements:</a:t>
            </a:r>
          </a:p>
          <a:p>
            <a:pPr marL="819150" lvl="1" indent="-457200">
              <a:buClr>
                <a:schemeClr val="tx1"/>
              </a:buClr>
              <a:buSzPct val="100000"/>
              <a:buFont typeface="+mj-lt"/>
              <a:buAutoNum type="arabicPeriod"/>
            </a:pPr>
            <a:r>
              <a:rPr lang="en-US" dirty="0" smtClean="0"/>
              <a:t>Application of Variable Life Model Regulation: 1-year term reserve assuming a 1/3 immediate drop in account value.</a:t>
            </a:r>
          </a:p>
          <a:p>
            <a:pPr marL="819150" lvl="1" indent="-457200">
              <a:buClr>
                <a:schemeClr val="tx1"/>
              </a:buClr>
              <a:buSzPct val="100000"/>
              <a:buFont typeface="+mj-lt"/>
              <a:buAutoNum type="arabicPeriod"/>
            </a:pPr>
            <a:r>
              <a:rPr lang="en-US" dirty="0" smtClean="0"/>
              <a:t>Accumulation of fees less benefits if benefit is incidental, such as “Return of Premiums on Death”.</a:t>
            </a:r>
            <a:endParaRPr lang="en-US" dirty="0"/>
          </a:p>
        </p:txBody>
      </p:sp>
      <p:sp>
        <p:nvSpPr>
          <p:cNvPr id="6"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Pre-1999 MGDB reserves</a:t>
            </a:r>
            <a:endParaRPr lang="en-US" sz="1100" dirty="0">
              <a:solidFill>
                <a:srgbClr val="000000"/>
              </a:solidFill>
              <a:cs typeface="Arial" charset="0"/>
            </a:endParaRPr>
          </a:p>
        </p:txBody>
      </p:sp>
      <p:sp>
        <p:nvSpPr>
          <p:cNvPr id="7" name="Slide Number Placeholder 6"/>
          <p:cNvSpPr>
            <a:spLocks noGrp="1"/>
          </p:cNvSpPr>
          <p:nvPr>
            <p:ph type="sldNum" sz="quarter" idx="12"/>
          </p:nvPr>
        </p:nvSpPr>
        <p:spPr/>
        <p:txBody>
          <a:bodyPr/>
          <a:lstStyle/>
          <a:p>
            <a:fld id="{D4E04AC4-7B10-4267-A7B8-AF775A29F202}" type="slidenum">
              <a:rPr lang="en-US" smtClean="0"/>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was company practice prior to AG34?</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For the base contract, most used a CARVM approach, i.e., present values of alternative benefits, with a projection interest rate equal to the valuation interest rate less asset fees.</a:t>
            </a:r>
          </a:p>
          <a:p>
            <a:r>
              <a:rPr lang="en-US" dirty="0" smtClean="0"/>
              <a:t>For the MGDB, two alternative approaches generally used:</a:t>
            </a:r>
          </a:p>
          <a:p>
            <a:pPr lvl="1"/>
            <a:r>
              <a:rPr lang="en-US" dirty="0" smtClean="0"/>
              <a:t>One-year term reserve assuming an immediate asset value drop</a:t>
            </a:r>
          </a:p>
          <a:p>
            <a:pPr lvl="1"/>
            <a:r>
              <a:rPr lang="en-US" dirty="0" smtClean="0"/>
              <a:t>A retrospective accumulation of fees minus GMDB benefits.</a:t>
            </a:r>
          </a:p>
          <a:p>
            <a:endParaRPr lang="en-US" dirty="0" smtClean="0"/>
          </a:p>
          <a:p>
            <a:endParaRPr lang="en-US" dirty="0"/>
          </a:p>
        </p:txBody>
      </p:sp>
      <p:sp>
        <p:nvSpPr>
          <p:cNvPr id="4"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Pre-1999 MGDB reserves</a:t>
            </a:r>
            <a:endParaRPr lang="en-US" sz="1100" dirty="0">
              <a:solidFill>
                <a:srgbClr val="000000"/>
              </a:solidFill>
              <a:cs typeface="Arial" charset="0"/>
            </a:endParaRPr>
          </a:p>
        </p:txBody>
      </p:sp>
      <p:sp>
        <p:nvSpPr>
          <p:cNvPr id="6" name="Slide Number Placeholder 5"/>
          <p:cNvSpPr>
            <a:spLocks noGrp="1"/>
          </p:cNvSpPr>
          <p:nvPr>
            <p:ph type="sldNum" sz="quarter" idx="12"/>
          </p:nvPr>
        </p:nvSpPr>
        <p:spPr/>
        <p:txBody>
          <a:bodyPr/>
          <a:lstStyle/>
          <a:p>
            <a:fld id="{D4E04AC4-7B10-4267-A7B8-AF775A29F202}"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FBA Insurance Tax Seminar</a:t>
            </a:r>
            <a:endParaRPr lang="en-US" sz="4000" dirty="0"/>
          </a:p>
        </p:txBody>
      </p:sp>
      <p:sp>
        <p:nvSpPr>
          <p:cNvPr id="3" name="Subtitle 2"/>
          <p:cNvSpPr>
            <a:spLocks noGrp="1"/>
          </p:cNvSpPr>
          <p:nvPr>
            <p:ph type="subTitle" idx="1"/>
          </p:nvPr>
        </p:nvSpPr>
        <p:spPr>
          <a:xfrm>
            <a:off x="1981200" y="4267200"/>
            <a:ext cx="6400800" cy="1752600"/>
          </a:xfrm>
        </p:spPr>
        <p:txBody>
          <a:bodyPr>
            <a:normAutofit/>
          </a:bodyPr>
          <a:lstStyle/>
          <a:p>
            <a:pPr algn="r"/>
            <a:endParaRPr lang="en-US" dirty="0" smtClean="0">
              <a:solidFill>
                <a:schemeClr val="tx1"/>
              </a:solidFill>
            </a:endParaRPr>
          </a:p>
          <a:p>
            <a:r>
              <a:rPr lang="en-US" sz="1600" dirty="0" smtClean="0">
                <a:solidFill>
                  <a:schemeClr val="tx1"/>
                </a:solidFill>
              </a:rPr>
              <a:t>                             </a:t>
            </a:r>
            <a:r>
              <a:rPr lang="en-US" sz="1800" dirty="0" smtClean="0">
                <a:solidFill>
                  <a:schemeClr val="tx1"/>
                </a:solidFill>
              </a:rPr>
              <a:t>Principle Based Reserves</a:t>
            </a:r>
            <a:r>
              <a:rPr lang="en-US" sz="1600" dirty="0" smtClean="0">
                <a:solidFill>
                  <a:schemeClr val="tx1"/>
                </a:solidFill>
              </a:rPr>
              <a:t> </a:t>
            </a:r>
          </a:p>
          <a:p>
            <a:r>
              <a:rPr lang="en-US" sz="1600" dirty="0" smtClean="0">
                <a:solidFill>
                  <a:schemeClr val="tx1"/>
                </a:solidFill>
              </a:rPr>
              <a:t>June 1, 2012</a:t>
            </a:r>
            <a:endParaRPr lang="en-US" sz="1600" dirty="0">
              <a:solidFill>
                <a:schemeClr val="tx1"/>
              </a:solidFill>
            </a:endParaRPr>
          </a:p>
        </p:txBody>
      </p:sp>
      <p:sp>
        <p:nvSpPr>
          <p:cNvPr id="5" name="Slide Number Placeholder 4"/>
          <p:cNvSpPr>
            <a:spLocks noGrp="1"/>
          </p:cNvSpPr>
          <p:nvPr>
            <p:ph type="sldNum" sz="quarter" idx="12"/>
          </p:nvPr>
        </p:nvSpPr>
        <p:spPr/>
        <p:txBody>
          <a:bodyPr/>
          <a:lstStyle/>
          <a:p>
            <a:fld id="{D4E04AC4-7B10-4267-A7B8-AF775A29F202}"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MGDB Valuation prior to AG34: Regulatory Environment</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1600" dirty="0" smtClean="0"/>
              <a:t>“</a:t>
            </a:r>
            <a:r>
              <a:rPr lang="en-US" sz="1700" dirty="0" smtClean="0"/>
              <a:t>In the absence of specific NAIC regulations governing MGDBs, some states have tried to apply the NAIC Variable Life Model Regulation. There are two variations of this Model. The variation most commonly used requires a one-year term reserve with a one-third drop in account value, with life insurance valuation interest and mortality. Additionally, the Connecticut Circular Letter requires companies to apply their Variable Life Regulation to variable annuity MGDBs. It uses an approach similar to the NAIC Variable Life Model Regulation. It also requires mirror reserving. New York Regulation 47 provides different requirements, depending on whether the MGDB is incidental or not. New York defines incidental as return to premium or account value, and possibly ratchet MGDBs. For incidental death benefits, New York permits an accumulation type of reserve, where a reasonable target is determined and then the target amount is placed into a fund, less claims. For </a:t>
            </a:r>
            <a:r>
              <a:rPr lang="en-US" sz="1700" dirty="0" err="1" smtClean="0"/>
              <a:t>nonincidental</a:t>
            </a:r>
            <a:r>
              <a:rPr lang="en-US" sz="1700" dirty="0" smtClean="0"/>
              <a:t> MGDBs, New York requires compliance with their Variable Life Regulation, which requires a method similar to the NAIC Variable Life Model Regulation. Also, many companies have begun to use the requirements in drafts of Actuarial Guideline MMM, and many regulators have been accepting those requirements.” </a:t>
            </a:r>
          </a:p>
          <a:p>
            <a:pPr marL="0" indent="0">
              <a:buNone/>
            </a:pPr>
            <a:endParaRPr lang="en-US" sz="1700" dirty="0" smtClean="0"/>
          </a:p>
          <a:p>
            <a:pPr marL="0" indent="0">
              <a:buNone/>
            </a:pPr>
            <a:r>
              <a:rPr lang="en-US" sz="1400" dirty="0" smtClean="0"/>
              <a:t>Steve Preston, FSA, United Pacific Life</a:t>
            </a:r>
          </a:p>
          <a:p>
            <a:pPr marL="0" indent="0">
              <a:buNone/>
            </a:pPr>
            <a:r>
              <a:rPr lang="en-US" sz="1400" dirty="0" smtClean="0"/>
              <a:t>Society of Actuaries 1997 Montreal Spring Meeting</a:t>
            </a:r>
            <a:endParaRPr lang="en-US" sz="1400" dirty="0"/>
          </a:p>
        </p:txBody>
      </p:sp>
      <p:sp>
        <p:nvSpPr>
          <p:cNvPr id="6"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Pre-1999 MGDB reserves</a:t>
            </a:r>
            <a:endParaRPr lang="en-US" sz="1100" dirty="0">
              <a:solidFill>
                <a:srgbClr val="000000"/>
              </a:solidFill>
              <a:cs typeface="Arial" charset="0"/>
            </a:endParaRPr>
          </a:p>
        </p:txBody>
      </p:sp>
      <p:sp>
        <p:nvSpPr>
          <p:cNvPr id="7" name="Slide Number Placeholder 6"/>
          <p:cNvSpPr>
            <a:spLocks noGrp="1"/>
          </p:cNvSpPr>
          <p:nvPr>
            <p:ph type="sldNum" sz="quarter" idx="12"/>
          </p:nvPr>
        </p:nvSpPr>
        <p:spPr/>
        <p:txBody>
          <a:bodyPr/>
          <a:lstStyle/>
          <a:p>
            <a:fld id="{D4E04AC4-7B10-4267-A7B8-AF775A29F202}" type="slidenum">
              <a:rPr lang="en-US" smtClean="0"/>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dirty="0" smtClean="0"/>
              <a:t>MGDB Valuation prior to AG34: Company Practice</a:t>
            </a:r>
            <a:br>
              <a:rPr lang="en-US" dirty="0" smtClean="0"/>
            </a:br>
            <a:r>
              <a:rPr lang="en-US" dirty="0" smtClean="0"/>
              <a:t> </a:t>
            </a:r>
            <a:endParaRPr lang="en-US" dirty="0"/>
          </a:p>
        </p:txBody>
      </p:sp>
      <p:sp>
        <p:nvSpPr>
          <p:cNvPr id="3" name="Content Placeholder 2"/>
          <p:cNvSpPr>
            <a:spLocks noGrp="1"/>
          </p:cNvSpPr>
          <p:nvPr>
            <p:ph idx="1"/>
          </p:nvPr>
        </p:nvSpPr>
        <p:spPr/>
        <p:txBody>
          <a:bodyPr/>
          <a:lstStyle/>
          <a:p>
            <a:pPr marL="0" indent="0">
              <a:buNone/>
            </a:pPr>
            <a:endParaRPr lang="en-US" sz="1700" dirty="0" smtClean="0"/>
          </a:p>
          <a:p>
            <a:pPr marL="0" indent="0">
              <a:buNone/>
            </a:pPr>
            <a:r>
              <a:rPr lang="en-US" sz="1700" dirty="0" smtClean="0"/>
              <a:t>“The SOA MGDB survey is somewhat dated, so I won't dwell on it, but in 1995 the Task Force completed a survey of MGDB and I think it is still basically up to date. The survey identified various types of MGDBs, contract charges, reinsurance, and methods used to quantify MGDB risk. The SOA Task Force also identified variable annuity reserving practices for the base contract, ignoring any MGDB. Most of the companies that were surveyed used some type of CARVM approach based on a projection of the account value, based on the valuation rate less some combination of asset charges. As far as current reserving practices on MGDB, there were two approaches commonly used. First, the prospective method is typically a one-year term reserve, typically with a drop in account value assumed. Second, some companies use a retrospective approach, similar to the one required by New York, where you put a target amount into a fund and remove claims as they're incurred.”</a:t>
            </a:r>
          </a:p>
          <a:p>
            <a:pPr>
              <a:buNone/>
            </a:pPr>
            <a:r>
              <a:rPr lang="en-US" sz="1700" dirty="0" smtClean="0"/>
              <a:t>  </a:t>
            </a:r>
          </a:p>
          <a:p>
            <a:pPr>
              <a:buNone/>
            </a:pPr>
            <a:r>
              <a:rPr lang="en-US" sz="1400" dirty="0" smtClean="0"/>
              <a:t>Steve Preston, FSA, United Pacific Life</a:t>
            </a:r>
          </a:p>
          <a:p>
            <a:pPr>
              <a:buNone/>
            </a:pPr>
            <a:r>
              <a:rPr lang="en-US" sz="1400" dirty="0" smtClean="0"/>
              <a:t>Society of Actuaries 1997 Montreal Spring Meeting</a:t>
            </a:r>
            <a:endParaRPr lang="en-US" sz="1400" dirty="0"/>
          </a:p>
        </p:txBody>
      </p:sp>
      <p:sp>
        <p:nvSpPr>
          <p:cNvPr id="6"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Pre-1999 MGDB reserves</a:t>
            </a:r>
            <a:endParaRPr lang="en-US" sz="1100" dirty="0">
              <a:solidFill>
                <a:srgbClr val="000000"/>
              </a:solidFill>
              <a:cs typeface="Arial" charset="0"/>
            </a:endParaRPr>
          </a:p>
        </p:txBody>
      </p:sp>
      <p:sp>
        <p:nvSpPr>
          <p:cNvPr id="7" name="Slide Number Placeholder 6"/>
          <p:cNvSpPr>
            <a:spLocks noGrp="1"/>
          </p:cNvSpPr>
          <p:nvPr>
            <p:ph type="sldNum" sz="quarter" idx="12"/>
          </p:nvPr>
        </p:nvSpPr>
        <p:spPr/>
        <p:txBody>
          <a:bodyPr/>
          <a:lstStyle/>
          <a:p>
            <a:fld id="{D4E04AC4-7B10-4267-A7B8-AF775A29F202}" type="slidenum">
              <a:rPr lang="en-US" smtClean="0"/>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 FBA Insurance Tax Seminar</a:t>
            </a:r>
            <a:endParaRPr lang="en-US" sz="4000" dirty="0"/>
          </a:p>
        </p:txBody>
      </p:sp>
      <p:sp>
        <p:nvSpPr>
          <p:cNvPr id="3" name="Subtitle 2"/>
          <p:cNvSpPr>
            <a:spLocks noGrp="1"/>
          </p:cNvSpPr>
          <p:nvPr>
            <p:ph type="subTitle" idx="1"/>
          </p:nvPr>
        </p:nvSpPr>
        <p:spPr>
          <a:xfrm>
            <a:off x="1981200" y="4267200"/>
            <a:ext cx="6400800" cy="1752600"/>
          </a:xfrm>
        </p:spPr>
        <p:txBody>
          <a:bodyPr>
            <a:normAutofit/>
          </a:bodyPr>
          <a:lstStyle/>
          <a:p>
            <a:r>
              <a:rPr lang="en-US" sz="1800" dirty="0" smtClean="0">
                <a:solidFill>
                  <a:schemeClr val="tx1"/>
                </a:solidFill>
              </a:rPr>
              <a:t>                          Low Interest Environment</a:t>
            </a:r>
          </a:p>
          <a:p>
            <a:r>
              <a:rPr lang="en-US" sz="1600" dirty="0" smtClean="0">
                <a:solidFill>
                  <a:schemeClr val="tx1"/>
                </a:solidFill>
              </a:rPr>
              <a:t>June 1, 2012</a:t>
            </a:r>
            <a:endParaRPr lang="en-US" sz="1600" dirty="0">
              <a:solidFill>
                <a:schemeClr val="tx1"/>
              </a:solidFill>
            </a:endParaRPr>
          </a:p>
        </p:txBody>
      </p:sp>
      <p:sp>
        <p:nvSpPr>
          <p:cNvPr id="5" name="Slide Number Placeholder 4"/>
          <p:cNvSpPr>
            <a:spLocks noGrp="1"/>
          </p:cNvSpPr>
          <p:nvPr>
            <p:ph type="sldNum" sz="quarter" idx="12"/>
          </p:nvPr>
        </p:nvSpPr>
        <p:spPr/>
        <p:txBody>
          <a:bodyPr/>
          <a:lstStyle/>
          <a:p>
            <a:fld id="{D4E04AC4-7B10-4267-A7B8-AF775A29F202}"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 Low Rates</a:t>
            </a:r>
            <a:endParaRPr lang="en-US" dirty="0"/>
          </a:p>
        </p:txBody>
      </p:sp>
      <p:pic>
        <p:nvPicPr>
          <p:cNvPr id="5123" name="Picture 3"/>
          <p:cNvPicPr>
            <a:picLocks noGrp="1" noChangeAspect="1" noChangeArrowheads="1"/>
          </p:cNvPicPr>
          <p:nvPr>
            <p:ph idx="1"/>
          </p:nvPr>
        </p:nvPicPr>
        <p:blipFill>
          <a:blip r:embed="rId3" cstate="print"/>
          <a:srcRect/>
          <a:stretch>
            <a:fillRect/>
          </a:stretch>
        </p:blipFill>
        <p:spPr bwMode="auto">
          <a:xfrm>
            <a:off x="304800" y="1295400"/>
            <a:ext cx="8281742" cy="50292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D4E04AC4-7B10-4267-A7B8-AF775A29F202}" type="slidenum">
              <a:rPr lang="en-US" smtClean="0"/>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noFill/>
        </p:spPr>
        <p:txBody>
          <a:bodyPr>
            <a:normAutofit fontScale="90000"/>
          </a:bodyPr>
          <a:lstStyle/>
          <a:p>
            <a:r>
              <a:rPr lang="en-US" dirty="0" smtClean="0">
                <a:effectLst/>
              </a:rPr>
              <a:t>Life Insurance Reserves –</a:t>
            </a:r>
            <a:br>
              <a:rPr lang="en-US" dirty="0" smtClean="0">
                <a:effectLst/>
              </a:rPr>
            </a:br>
            <a:r>
              <a:rPr lang="en-US" dirty="0" smtClean="0">
                <a:effectLst/>
              </a:rPr>
              <a:t>2012 </a:t>
            </a:r>
            <a:r>
              <a:rPr lang="en-US" dirty="0" smtClean="0"/>
              <a:t>Interest Rates</a:t>
            </a:r>
            <a:endParaRPr lang="en-US" dirty="0" smtClean="0">
              <a:effectLst/>
            </a:endParaRPr>
          </a:p>
        </p:txBody>
      </p:sp>
      <p:sp>
        <p:nvSpPr>
          <p:cNvPr id="6147" name="Rectangle 3"/>
          <p:cNvSpPr>
            <a:spLocks noGrp="1" noChangeArrowheads="1"/>
          </p:cNvSpPr>
          <p:nvPr>
            <p:ph type="body" idx="4294967295"/>
          </p:nvPr>
        </p:nvSpPr>
        <p:spPr/>
        <p:txBody>
          <a:bodyPr>
            <a:normAutofit fontScale="92500" lnSpcReduction="10000"/>
          </a:bodyPr>
          <a:lstStyle/>
          <a:p>
            <a:r>
              <a:rPr lang="en-US" dirty="0" smtClean="0"/>
              <a:t>Statutory reserve rate 4%, going to 3.5% in 2013</a:t>
            </a:r>
          </a:p>
          <a:p>
            <a:r>
              <a:rPr lang="en-US" dirty="0" smtClean="0"/>
              <a:t>Asset Adequacy Reserves</a:t>
            </a:r>
          </a:p>
          <a:p>
            <a:pPr lvl="1"/>
            <a:r>
              <a:rPr lang="en-US" dirty="0" smtClean="0"/>
              <a:t>Uses more current assumptions</a:t>
            </a:r>
          </a:p>
          <a:p>
            <a:pPr lvl="1"/>
            <a:r>
              <a:rPr lang="en-US" dirty="0" smtClean="0"/>
              <a:t>May be necessary for “clean” actuarial opinion</a:t>
            </a:r>
          </a:p>
          <a:p>
            <a:pPr lvl="1"/>
            <a:r>
              <a:rPr lang="en-US" dirty="0" smtClean="0"/>
              <a:t>Potential for substantial reserve increases</a:t>
            </a:r>
          </a:p>
          <a:p>
            <a:r>
              <a:rPr lang="en-US" dirty="0" smtClean="0"/>
              <a:t>Tax Reserves – greater of state or federal rate</a:t>
            </a:r>
          </a:p>
          <a:p>
            <a:pPr lvl="1"/>
            <a:r>
              <a:rPr lang="en-US" dirty="0" smtClean="0"/>
              <a:t>Applicable federal interest rate for 2012 is 2.89% </a:t>
            </a:r>
          </a:p>
          <a:p>
            <a:r>
              <a:rPr lang="en-US" dirty="0" smtClean="0"/>
              <a:t>Deficiency reserves – if net premium exceeds the gross</a:t>
            </a:r>
          </a:p>
          <a:p>
            <a:pPr lvl="1">
              <a:buNone/>
            </a:pPr>
            <a:endParaRPr lang="en-US" dirty="0" smtClean="0"/>
          </a:p>
        </p:txBody>
      </p:sp>
      <p:sp>
        <p:nvSpPr>
          <p:cNvPr id="5" name="Slide Number Placeholder 4"/>
          <p:cNvSpPr>
            <a:spLocks noGrp="1"/>
          </p:cNvSpPr>
          <p:nvPr>
            <p:ph type="sldNum" sz="quarter" idx="12"/>
          </p:nvPr>
        </p:nvSpPr>
        <p:spPr/>
        <p:txBody>
          <a:bodyPr/>
          <a:lstStyle/>
          <a:p>
            <a:fld id="{D4E04AC4-7B10-4267-A7B8-AF775A29F202}" type="slidenum">
              <a:rPr lang="en-US" smtClean="0"/>
              <a:pPr/>
              <a:t>24</a:t>
            </a:fld>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normAutofit/>
          </a:bodyPr>
          <a:lstStyle/>
          <a:p>
            <a:pPr eaLnBrk="1" hangingPunct="1"/>
            <a:r>
              <a:rPr lang="en-US" sz="4000" dirty="0" smtClean="0"/>
              <a:t>Observations</a:t>
            </a:r>
          </a:p>
        </p:txBody>
      </p:sp>
      <p:sp>
        <p:nvSpPr>
          <p:cNvPr id="22531" name="Rectangle 3"/>
          <p:cNvSpPr>
            <a:spLocks noGrp="1" noChangeArrowheads="1"/>
          </p:cNvSpPr>
          <p:nvPr>
            <p:ph type="body" idx="4294967295"/>
          </p:nvPr>
        </p:nvSpPr>
        <p:spPr>
          <a:xfrm>
            <a:off x="381000" y="1447800"/>
            <a:ext cx="8229600" cy="4876800"/>
          </a:xfrm>
        </p:spPr>
        <p:txBody>
          <a:bodyPr>
            <a:normAutofit lnSpcReduction="10000"/>
          </a:bodyPr>
          <a:lstStyle/>
          <a:p>
            <a:pPr eaLnBrk="1" hangingPunct="1"/>
            <a:r>
              <a:rPr lang="en-US" sz="2800" dirty="0" smtClean="0"/>
              <a:t>Basic statutory reserves generally use the same interest rate for 807 reserves in recent years</a:t>
            </a:r>
          </a:p>
          <a:p>
            <a:r>
              <a:rPr lang="en-US" sz="2800" dirty="0" smtClean="0"/>
              <a:t>Asset adequacy reserves</a:t>
            </a:r>
          </a:p>
          <a:p>
            <a:pPr lvl="1"/>
            <a:r>
              <a:rPr lang="en-US" sz="2400" dirty="0" smtClean="0"/>
              <a:t>Increases statutory “cap” – IRS Guidance?</a:t>
            </a:r>
          </a:p>
          <a:p>
            <a:pPr lvl="1"/>
            <a:r>
              <a:rPr lang="en-US" sz="2400" dirty="0" smtClean="0"/>
              <a:t>Probably not included in 807 reserves</a:t>
            </a:r>
          </a:p>
          <a:p>
            <a:pPr lvl="1"/>
            <a:r>
              <a:rPr lang="en-US" sz="2400" dirty="0" smtClean="0"/>
              <a:t>Potential exists for large increase in nondeductible reserves</a:t>
            </a:r>
          </a:p>
          <a:p>
            <a:pPr eaLnBrk="1" hangingPunct="1"/>
            <a:r>
              <a:rPr lang="en-US" sz="2800" dirty="0" smtClean="0"/>
              <a:t>Possibility for increase in statutory deficiency reserves</a:t>
            </a:r>
          </a:p>
          <a:p>
            <a:pPr lvl="1"/>
            <a:r>
              <a:rPr lang="en-US" sz="2400" dirty="0" smtClean="0"/>
              <a:t>Not included in 807 reserves</a:t>
            </a:r>
          </a:p>
          <a:p>
            <a:pPr lvl="1"/>
            <a:r>
              <a:rPr lang="en-US" sz="2400" dirty="0" smtClean="0"/>
              <a:t>Part of statutory cap?</a:t>
            </a:r>
            <a:endParaRPr lang="en-US" sz="2000" dirty="0" smtClean="0"/>
          </a:p>
        </p:txBody>
      </p:sp>
      <p:sp>
        <p:nvSpPr>
          <p:cNvPr id="6" name="Slide Number Placeholder 5"/>
          <p:cNvSpPr>
            <a:spLocks noGrp="1"/>
          </p:cNvSpPr>
          <p:nvPr>
            <p:ph type="sldNum" sz="quarter" idx="12"/>
          </p:nvPr>
        </p:nvSpPr>
        <p:spPr/>
        <p:txBody>
          <a:bodyPr/>
          <a:lstStyle/>
          <a:p>
            <a:fld id="{D4E04AC4-7B10-4267-A7B8-AF775A29F202}" type="slidenum">
              <a:rPr lang="en-US" smtClean="0"/>
              <a:pPr/>
              <a:t>25</a:t>
            </a:fld>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419600"/>
            <a:ext cx="8113713" cy="1362075"/>
          </a:xfrm>
        </p:spPr>
        <p:txBody>
          <a:bodyPr>
            <a:normAutofit fontScale="90000"/>
          </a:bodyPr>
          <a:lstStyle/>
          <a:p>
            <a:r>
              <a:rPr lang="en-US" dirty="0" smtClean="0"/>
              <a:t/>
            </a:r>
            <a:br>
              <a:rPr lang="en-US" dirty="0" smtClean="0"/>
            </a:br>
            <a:r>
              <a:rPr lang="en-US" sz="1800" dirty="0" smtClean="0"/>
              <a:t>				</a:t>
            </a:r>
            <a:r>
              <a:rPr lang="en-US" b="0" dirty="0" smtClean="0"/>
              <a:t> </a:t>
            </a:r>
            <a:r>
              <a:rPr lang="en-US" dirty="0" smtClean="0"/>
              <a:t/>
            </a:r>
            <a:br>
              <a:rPr lang="en-US" dirty="0" smtClean="0"/>
            </a:br>
            <a:endParaRPr lang="en-US" dirty="0"/>
          </a:p>
        </p:txBody>
      </p:sp>
      <p:sp>
        <p:nvSpPr>
          <p:cNvPr id="3" name="Text Placeholder 2"/>
          <p:cNvSpPr>
            <a:spLocks noGrp="1"/>
          </p:cNvSpPr>
          <p:nvPr>
            <p:ph type="body" idx="1"/>
          </p:nvPr>
        </p:nvSpPr>
        <p:spPr>
          <a:xfrm>
            <a:off x="381000" y="2514600"/>
            <a:ext cx="8458200" cy="1500187"/>
          </a:xfrm>
        </p:spPr>
        <p:txBody>
          <a:bodyPr>
            <a:normAutofit/>
          </a:bodyPr>
          <a:lstStyle/>
          <a:p>
            <a:pPr algn="r"/>
            <a:r>
              <a:rPr lang="en-US" sz="4000" dirty="0" smtClean="0">
                <a:solidFill>
                  <a:schemeClr val="tx1"/>
                </a:solidFill>
              </a:rPr>
              <a:t>FBA Insurance Tax Seminar</a:t>
            </a:r>
            <a:endParaRPr lang="en-US" sz="3800" dirty="0">
              <a:solidFill>
                <a:schemeClr val="tx1"/>
              </a:solidFill>
            </a:endParaRPr>
          </a:p>
        </p:txBody>
      </p:sp>
      <p:sp>
        <p:nvSpPr>
          <p:cNvPr id="4" name="Rectangle 3"/>
          <p:cNvSpPr/>
          <p:nvPr/>
        </p:nvSpPr>
        <p:spPr>
          <a:xfrm>
            <a:off x="4114800" y="5105400"/>
            <a:ext cx="4343400" cy="892552"/>
          </a:xfrm>
          <a:prstGeom prst="rect">
            <a:avLst/>
          </a:prstGeom>
        </p:spPr>
        <p:txBody>
          <a:bodyPr wrap="square">
            <a:spAutoFit/>
          </a:bodyPr>
          <a:lstStyle/>
          <a:p>
            <a:r>
              <a:rPr lang="en-US" dirty="0" smtClean="0"/>
              <a:t> </a:t>
            </a:r>
          </a:p>
          <a:p>
            <a:r>
              <a:rPr lang="en-US" dirty="0" smtClean="0"/>
              <a:t>New Individual Annuitant Mortality Table</a:t>
            </a:r>
          </a:p>
          <a:p>
            <a:r>
              <a:rPr lang="en-US" sz="1600" dirty="0" smtClean="0"/>
              <a:t>June 1, 2012</a:t>
            </a:r>
            <a:endParaRPr lang="en-US" sz="1600" dirty="0"/>
          </a:p>
        </p:txBody>
      </p:sp>
      <p:sp>
        <p:nvSpPr>
          <p:cNvPr id="6" name="Slide Number Placeholder 5"/>
          <p:cNvSpPr>
            <a:spLocks noGrp="1"/>
          </p:cNvSpPr>
          <p:nvPr>
            <p:ph type="sldNum" sz="quarter" idx="12"/>
          </p:nvPr>
        </p:nvSpPr>
        <p:spPr/>
        <p:txBody>
          <a:bodyPr/>
          <a:lstStyle/>
          <a:p>
            <a:fld id="{D4E04AC4-7B10-4267-A7B8-AF775A29F202}" type="slidenum">
              <a:rPr lang="en-US" smtClean="0"/>
              <a:pPr/>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New individual annuitant mortality table</a:t>
            </a:r>
            <a:endParaRPr lang="en-US" dirty="0"/>
          </a:p>
        </p:txBody>
      </p:sp>
      <p:sp>
        <p:nvSpPr>
          <p:cNvPr id="3" name="Content Placeholder 2"/>
          <p:cNvSpPr>
            <a:spLocks noGrp="1"/>
          </p:cNvSpPr>
          <p:nvPr>
            <p:ph idx="1"/>
          </p:nvPr>
        </p:nvSpPr>
        <p:spPr/>
        <p:txBody>
          <a:bodyPr>
            <a:normAutofit fontScale="92500"/>
          </a:bodyPr>
          <a:lstStyle/>
          <a:p>
            <a:r>
              <a:rPr lang="en-US" dirty="0" smtClean="0"/>
              <a:t>New individual annuitant mortality table will require a “generational basis” table, that is:</a:t>
            </a:r>
          </a:p>
          <a:p>
            <a:pPr lvl="1"/>
            <a:r>
              <a:rPr lang="en-US" dirty="0" smtClean="0"/>
              <a:t>A static table of mortality rates by age, together with</a:t>
            </a:r>
          </a:p>
          <a:p>
            <a:pPr lvl="1"/>
            <a:r>
              <a:rPr lang="en-US" dirty="0" smtClean="0"/>
              <a:t>A required mortality improvement projection scale</a:t>
            </a:r>
          </a:p>
          <a:p>
            <a:r>
              <a:rPr lang="en-US" dirty="0" smtClean="0"/>
              <a:t>That will mean higher annuity reserves in the future both for statutory and tax purposes.</a:t>
            </a:r>
          </a:p>
          <a:p>
            <a:r>
              <a:rPr lang="en-US" b="1" dirty="0" smtClean="0"/>
              <a:t>General thinking</a:t>
            </a:r>
            <a:r>
              <a:rPr lang="en-US" dirty="0" smtClean="0"/>
              <a:t>: A static table based on current experience will eventually become inadequate, as older age mortality improves.</a:t>
            </a:r>
            <a:endParaRPr lang="en-US" dirty="0"/>
          </a:p>
        </p:txBody>
      </p:sp>
      <p:sp>
        <p:nvSpPr>
          <p:cNvPr id="8"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Proposed new individual annuitant table</a:t>
            </a:r>
            <a:endParaRPr lang="en-US" sz="1100" dirty="0">
              <a:solidFill>
                <a:srgbClr val="000000"/>
              </a:solidFill>
              <a:cs typeface="Arial" charset="0"/>
            </a:endParaRPr>
          </a:p>
        </p:txBody>
      </p:sp>
      <p:sp>
        <p:nvSpPr>
          <p:cNvPr id="6" name="Slide Number Placeholder 5"/>
          <p:cNvSpPr>
            <a:spLocks noGrp="1"/>
          </p:cNvSpPr>
          <p:nvPr>
            <p:ph type="sldNum" sz="quarter" idx="12"/>
          </p:nvPr>
        </p:nvSpPr>
        <p:spPr/>
        <p:txBody>
          <a:bodyPr/>
          <a:lstStyle/>
          <a:p>
            <a:fld id="{D4E04AC4-7B10-4267-A7B8-AF775A29F202}" type="slidenum">
              <a:rPr lang="en-US" smtClean="0"/>
              <a:pPr/>
              <a:t>27</a:t>
            </a:fld>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Rectangle 6"/>
          <p:cNvSpPr>
            <a:spLocks noGrp="1" noChangeArrowheads="1"/>
          </p:cNvSpPr>
          <p:nvPr>
            <p:ph type="title"/>
          </p:nvPr>
        </p:nvSpPr>
        <p:spPr/>
        <p:txBody>
          <a:bodyPr>
            <a:normAutofit fontScale="90000"/>
          </a:bodyPr>
          <a:lstStyle/>
          <a:p>
            <a:r>
              <a:rPr lang="en-GB" dirty="0" smtClean="0"/>
              <a:t> History of prevailing annuitant tables</a:t>
            </a:r>
            <a:br>
              <a:rPr lang="en-GB" dirty="0" smtClean="0"/>
            </a:br>
            <a:endParaRPr lang="en-US" dirty="0"/>
          </a:p>
        </p:txBody>
      </p:sp>
      <p:sp>
        <p:nvSpPr>
          <p:cNvPr id="51207" name="Rectangle 7"/>
          <p:cNvSpPr>
            <a:spLocks noGrp="1" noChangeArrowheads="1"/>
          </p:cNvSpPr>
          <p:nvPr>
            <p:ph type="body" idx="1"/>
          </p:nvPr>
        </p:nvSpPr>
        <p:spPr/>
        <p:txBody>
          <a:bodyPr/>
          <a:lstStyle/>
          <a:p>
            <a:pPr lvl="1"/>
            <a:endParaRPr lang="en-US" dirty="0" smtClean="0"/>
          </a:p>
          <a:p>
            <a:pPr lvl="1"/>
            <a:endParaRPr lang="en-US" dirty="0"/>
          </a:p>
        </p:txBody>
      </p:sp>
      <p:sp>
        <p:nvSpPr>
          <p:cNvPr id="7"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Proposed new individual annuitant table</a:t>
            </a:r>
            <a:endParaRPr lang="en-US" sz="1100" dirty="0">
              <a:solidFill>
                <a:srgbClr val="000000"/>
              </a:solidFill>
              <a:cs typeface="Arial" charset="0"/>
            </a:endParaRPr>
          </a:p>
        </p:txBody>
      </p:sp>
      <p:pic>
        <p:nvPicPr>
          <p:cNvPr id="1026" name="Picture 2"/>
          <p:cNvPicPr>
            <a:picLocks noChangeAspect="1" noChangeArrowheads="1"/>
          </p:cNvPicPr>
          <p:nvPr/>
        </p:nvPicPr>
        <p:blipFill>
          <a:blip r:embed="rId3" cstate="print"/>
          <a:srcRect/>
          <a:stretch>
            <a:fillRect/>
          </a:stretch>
        </p:blipFill>
        <p:spPr bwMode="auto">
          <a:xfrm>
            <a:off x="1364352" y="1523999"/>
            <a:ext cx="6331848" cy="3766707"/>
          </a:xfrm>
          <a:prstGeom prst="rect">
            <a:avLst/>
          </a:prstGeom>
          <a:noFill/>
          <a:ln w="9525">
            <a:noFill/>
            <a:miter lim="800000"/>
            <a:headEnd/>
            <a:tailEnd/>
          </a:ln>
          <a:effectLst/>
        </p:spPr>
      </p:pic>
      <p:sp>
        <p:nvSpPr>
          <p:cNvPr id="8" name="Slide Number Placeholder 7"/>
          <p:cNvSpPr>
            <a:spLocks noGrp="1"/>
          </p:cNvSpPr>
          <p:nvPr>
            <p:ph type="sldNum" sz="quarter" idx="12"/>
          </p:nvPr>
        </p:nvSpPr>
        <p:spPr/>
        <p:txBody>
          <a:bodyPr/>
          <a:lstStyle/>
          <a:p>
            <a:fld id="{D4E04AC4-7B10-4267-A7B8-AF775A29F202}"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GB" dirty="0" smtClean="0"/>
              <a:t>Mortality projection scales</a:t>
            </a:r>
            <a:endParaRPr lang="en-US" dirty="0"/>
          </a:p>
        </p:txBody>
      </p:sp>
      <p:sp>
        <p:nvSpPr>
          <p:cNvPr id="150531" name="Rectangle 3"/>
          <p:cNvSpPr>
            <a:spLocks noGrp="1" noChangeArrowheads="1"/>
          </p:cNvSpPr>
          <p:nvPr>
            <p:ph idx="1"/>
          </p:nvPr>
        </p:nvSpPr>
        <p:spPr/>
        <p:txBody>
          <a:bodyPr>
            <a:normAutofit fontScale="92500"/>
          </a:bodyPr>
          <a:lstStyle/>
          <a:p>
            <a:pPr>
              <a:buNone/>
            </a:pPr>
            <a:r>
              <a:rPr lang="en-US" b="1" dirty="0" smtClean="0"/>
              <a:t>Several of the historical tables have contained mortality improvement projection  assumptions. </a:t>
            </a:r>
            <a:endParaRPr lang="en-US" dirty="0" smtClean="0"/>
          </a:p>
          <a:p>
            <a:r>
              <a:rPr lang="en-US" sz="2200" dirty="0" smtClean="0"/>
              <a:t>Annual improvement percentage is applied to the static table.</a:t>
            </a:r>
          </a:p>
          <a:p>
            <a:pPr lvl="1">
              <a:buNone/>
            </a:pPr>
            <a:r>
              <a:rPr lang="en-US" sz="1800" dirty="0" smtClean="0"/>
              <a:t>Historically, inappropriate for tax purposes, since they were </a:t>
            </a:r>
            <a:r>
              <a:rPr lang="en-US" sz="1800" i="1" dirty="0" smtClean="0"/>
              <a:t>optional (</a:t>
            </a:r>
            <a:r>
              <a:rPr lang="en-US" sz="1800" dirty="0" smtClean="0"/>
              <a:t>i.e., did not provide the table that produced the “generally lowest” reserves).</a:t>
            </a:r>
          </a:p>
          <a:p>
            <a:pPr lvl="1">
              <a:buNone/>
            </a:pPr>
            <a:endParaRPr lang="en-US" sz="1800" dirty="0" smtClean="0"/>
          </a:p>
          <a:p>
            <a:r>
              <a:rPr lang="en-US" sz="2200" dirty="0" smtClean="0"/>
              <a:t>1994 GAR was the first such table to make such projection </a:t>
            </a:r>
          </a:p>
          <a:p>
            <a:pPr lvl="1">
              <a:buNone/>
            </a:pPr>
            <a:r>
              <a:rPr lang="en-US" sz="2200" dirty="0" smtClean="0"/>
              <a:t>    	assumptions </a:t>
            </a:r>
            <a:r>
              <a:rPr lang="en-US" sz="2200" i="1" dirty="0" smtClean="0"/>
              <a:t>mandatory</a:t>
            </a:r>
            <a:r>
              <a:rPr lang="en-US" sz="2200" dirty="0" smtClean="0"/>
              <a:t> for reserve valuations. </a:t>
            </a:r>
            <a:r>
              <a:rPr lang="en-US" sz="1400" dirty="0" err="1" smtClean="0"/>
              <a:t>SoA</a:t>
            </a:r>
            <a:r>
              <a:rPr lang="en-US" sz="1400" dirty="0" smtClean="0"/>
              <a:t> “Record”, 1994.</a:t>
            </a:r>
          </a:p>
          <a:p>
            <a:pPr>
              <a:buFont typeface="Arial" pitchFamily="34" charset="0"/>
              <a:buChar char="•"/>
            </a:pPr>
            <a:endParaRPr lang="en-US" dirty="0" smtClean="0"/>
          </a:p>
          <a:p>
            <a:pPr>
              <a:buFontTx/>
              <a:buChar char="-"/>
            </a:pPr>
            <a:r>
              <a:rPr lang="en-US" sz="1600" dirty="0" smtClean="0"/>
              <a:t>[Code Section 807(d)(5)(E): “If with respect to any category of risks there are 2 or more tables or options under 1 or more tables, which meet the requirements … the table (and option </a:t>
            </a:r>
            <a:r>
              <a:rPr lang="en-US" sz="1600" dirty="0" err="1" smtClean="0"/>
              <a:t>thereunder</a:t>
            </a:r>
            <a:r>
              <a:rPr lang="en-US" sz="1600" dirty="0" smtClean="0"/>
              <a:t>) which generally yields the lowest reserves shall be used for purposes of paragraph (2)(C).”]</a:t>
            </a:r>
          </a:p>
          <a:p>
            <a:endParaRPr lang="en-US" dirty="0"/>
          </a:p>
        </p:txBody>
      </p:sp>
      <p:sp>
        <p:nvSpPr>
          <p:cNvPr id="10"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Proposed new individual annuitant table</a:t>
            </a:r>
            <a:endParaRPr lang="en-US" sz="1100" dirty="0">
              <a:solidFill>
                <a:srgbClr val="000000"/>
              </a:solidFill>
              <a:cs typeface="Arial" charset="0"/>
            </a:endParaRPr>
          </a:p>
        </p:txBody>
      </p:sp>
      <p:sp>
        <p:nvSpPr>
          <p:cNvPr id="6" name="Slide Number Placeholder 5"/>
          <p:cNvSpPr>
            <a:spLocks noGrp="1"/>
          </p:cNvSpPr>
          <p:nvPr>
            <p:ph type="sldNum" sz="quarter" idx="12"/>
          </p:nvPr>
        </p:nvSpPr>
        <p:spPr/>
        <p:txBody>
          <a:bodyPr/>
          <a:lstStyle/>
          <a:p>
            <a:fld id="{D4E04AC4-7B10-4267-A7B8-AF775A29F202}" type="slidenum">
              <a:rPr lang="en-US" smtClean="0"/>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PBR Approval Process</a:t>
            </a:r>
            <a:endParaRPr lang="en-US" dirty="0"/>
          </a:p>
        </p:txBody>
      </p:sp>
      <p:sp>
        <p:nvSpPr>
          <p:cNvPr id="3" name="Content Placeholder 2"/>
          <p:cNvSpPr>
            <a:spLocks noGrp="1"/>
          </p:cNvSpPr>
          <p:nvPr>
            <p:ph idx="1"/>
          </p:nvPr>
        </p:nvSpPr>
        <p:spPr>
          <a:xfrm>
            <a:off x="381000" y="1447800"/>
            <a:ext cx="8305800" cy="4876800"/>
          </a:xfrm>
        </p:spPr>
        <p:txBody>
          <a:bodyPr>
            <a:normAutofit fontScale="62500" lnSpcReduction="20000"/>
          </a:bodyPr>
          <a:lstStyle/>
          <a:p>
            <a:r>
              <a:rPr lang="en-US" dirty="0" smtClean="0"/>
              <a:t>In 2009 the NAIC adopted revisions to the Standard Valuation Law (SVL) enabling PBR for life insurance conditioned on completion of Valuation Manual (VM) in 2010 (deadline has been extended)</a:t>
            </a:r>
          </a:p>
          <a:p>
            <a:r>
              <a:rPr lang="en-US" dirty="0" smtClean="0"/>
              <a:t>First, VM must be approved at the NAIC</a:t>
            </a:r>
          </a:p>
          <a:p>
            <a:pPr lvl="1"/>
            <a:r>
              <a:rPr lang="en-US" dirty="0" smtClean="0"/>
              <a:t>Life Actuarial Task Force (LATF)</a:t>
            </a:r>
          </a:p>
          <a:p>
            <a:pPr lvl="1"/>
            <a:r>
              <a:rPr lang="en-US" dirty="0" smtClean="0"/>
              <a:t>“A” committee</a:t>
            </a:r>
          </a:p>
          <a:p>
            <a:pPr lvl="1"/>
            <a:r>
              <a:rPr lang="en-US" dirty="0" smtClean="0"/>
              <a:t>Plenary</a:t>
            </a:r>
          </a:p>
          <a:p>
            <a:r>
              <a:rPr lang="en-US" dirty="0" smtClean="0"/>
              <a:t>Second, SVL must be approved in the states</a:t>
            </a:r>
          </a:p>
          <a:p>
            <a:pPr lvl="1"/>
            <a:r>
              <a:rPr lang="en-US" dirty="0" smtClean="0"/>
              <a:t>75% of jurisdictions (42 of 55) </a:t>
            </a:r>
            <a:r>
              <a:rPr lang="en-US" u="sng" dirty="0" smtClean="0"/>
              <a:t>and</a:t>
            </a:r>
            <a:r>
              <a:rPr lang="en-US" dirty="0" smtClean="0"/>
              <a:t> jurisdictions comprising  75% of premium, must adopt the revised SVL</a:t>
            </a:r>
          </a:p>
          <a:p>
            <a:pPr lvl="1"/>
            <a:r>
              <a:rPr lang="en-US" dirty="0" smtClean="0"/>
              <a:t>Once threshold is reached, PBR </a:t>
            </a:r>
            <a:r>
              <a:rPr lang="en-US" u="sng" dirty="0" smtClean="0"/>
              <a:t>may</a:t>
            </a:r>
            <a:r>
              <a:rPr lang="en-US" dirty="0" smtClean="0"/>
              <a:t> be used for new issues. </a:t>
            </a:r>
          </a:p>
          <a:p>
            <a:pPr lvl="1"/>
            <a:r>
              <a:rPr lang="en-US" dirty="0" smtClean="0"/>
              <a:t>Three years after threshold is reached, PBR </a:t>
            </a:r>
            <a:r>
              <a:rPr lang="en-US" u="sng" dirty="0" smtClean="0"/>
              <a:t>must</a:t>
            </a:r>
            <a:r>
              <a:rPr lang="en-US" dirty="0" smtClean="0"/>
              <a:t> be used for new issues</a:t>
            </a:r>
          </a:p>
          <a:p>
            <a:pPr lvl="1"/>
            <a:r>
              <a:rPr lang="en-US" dirty="0" smtClean="0"/>
              <a:t>It is expected that after threshold is reached, PBR would be required for accreditation, thereby putting pressure on remaining states to adopt </a:t>
            </a:r>
          </a:p>
          <a:p>
            <a:r>
              <a:rPr lang="en-US" dirty="0" smtClean="0"/>
              <a:t>Meanwhile, AG38 (reserves for Universal Life with Secondary Guarantees-ULSG) was extended through 2013</a:t>
            </a:r>
            <a:endParaRPr lang="en-US" dirty="0"/>
          </a:p>
        </p:txBody>
      </p:sp>
      <p:sp>
        <p:nvSpPr>
          <p:cNvPr id="5" name="Slide Number Placeholder 4"/>
          <p:cNvSpPr>
            <a:spLocks noGrp="1"/>
          </p:cNvSpPr>
          <p:nvPr>
            <p:ph type="sldNum" sz="quarter" idx="12"/>
          </p:nvPr>
        </p:nvSpPr>
        <p:spPr/>
        <p:txBody>
          <a:bodyPr/>
          <a:lstStyle/>
          <a:p>
            <a:fld id="{D4E04AC4-7B10-4267-A7B8-AF775A29F202}" type="slidenum">
              <a:rPr lang="en-US" smtClean="0"/>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1143000"/>
          </a:xfrm>
        </p:spPr>
        <p:txBody>
          <a:bodyPr>
            <a:noAutofit/>
          </a:bodyPr>
          <a:lstStyle/>
          <a:p>
            <a:r>
              <a:rPr lang="en-US" sz="3600" dirty="0" smtClean="0"/>
              <a:t>The a2000 Table for Individual Annuitants is the current prevailing table.</a:t>
            </a:r>
            <a:endParaRPr lang="en-US" sz="3600" dirty="0"/>
          </a:p>
        </p:txBody>
      </p:sp>
      <p:sp>
        <p:nvSpPr>
          <p:cNvPr id="3" name="Content Placeholder 2"/>
          <p:cNvSpPr>
            <a:spLocks noGrp="1"/>
          </p:cNvSpPr>
          <p:nvPr>
            <p:ph idx="1"/>
          </p:nvPr>
        </p:nvSpPr>
        <p:spPr>
          <a:xfrm>
            <a:off x="381000" y="1371600"/>
            <a:ext cx="8234362" cy="4519613"/>
          </a:xfrm>
        </p:spPr>
        <p:txBody>
          <a:bodyPr>
            <a:normAutofit lnSpcReduction="10000"/>
          </a:bodyPr>
          <a:lstStyle/>
          <a:p>
            <a:endParaRPr lang="en-US" dirty="0" smtClean="0"/>
          </a:p>
          <a:p>
            <a:r>
              <a:rPr lang="en-US" dirty="0" smtClean="0"/>
              <a:t>No mortality improvement projection scale was </a:t>
            </a:r>
            <a:r>
              <a:rPr lang="en-US" i="1" dirty="0" smtClean="0"/>
              <a:t>required</a:t>
            </a:r>
            <a:r>
              <a:rPr lang="en-US" dirty="0" smtClean="0"/>
              <a:t>. </a:t>
            </a:r>
          </a:p>
          <a:p>
            <a:pPr>
              <a:buNone/>
            </a:pPr>
            <a:r>
              <a:rPr lang="en-US" dirty="0" smtClean="0"/>
              <a:t> </a:t>
            </a:r>
          </a:p>
          <a:p>
            <a:r>
              <a:rPr lang="en-US" dirty="0" smtClean="0"/>
              <a:t>The Society of Actuaries report indicated as follows:</a:t>
            </a:r>
            <a:br>
              <a:rPr lang="en-US" dirty="0" smtClean="0"/>
            </a:br>
            <a:r>
              <a:rPr lang="en-US" dirty="0" smtClean="0"/>
              <a:t>    “The group agreed that no generational  </a:t>
            </a:r>
          </a:p>
          <a:p>
            <a:pPr>
              <a:buNone/>
            </a:pPr>
            <a:r>
              <a:rPr lang="en-US" dirty="0" smtClean="0"/>
              <a:t>           approach was feasible at this time.”  </a:t>
            </a:r>
          </a:p>
          <a:p>
            <a:pPr>
              <a:buNone/>
            </a:pPr>
            <a:r>
              <a:rPr lang="en-US" sz="1200" dirty="0" smtClean="0"/>
              <a:t>			TSA 1995-1996 Reports, NAIC LHATF Annuity Working Group.</a:t>
            </a:r>
          </a:p>
          <a:p>
            <a:endParaRPr lang="en-US" dirty="0" smtClean="0"/>
          </a:p>
        </p:txBody>
      </p:sp>
      <p:sp>
        <p:nvSpPr>
          <p:cNvPr id="6"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Proposed new individual annuitant table</a:t>
            </a:r>
            <a:endParaRPr lang="en-US" sz="1100" dirty="0">
              <a:solidFill>
                <a:srgbClr val="000000"/>
              </a:solidFill>
              <a:cs typeface="Arial" charset="0"/>
            </a:endParaRPr>
          </a:p>
        </p:txBody>
      </p:sp>
      <p:sp>
        <p:nvSpPr>
          <p:cNvPr id="7" name="Slide Number Placeholder 6"/>
          <p:cNvSpPr>
            <a:spLocks noGrp="1"/>
          </p:cNvSpPr>
          <p:nvPr>
            <p:ph type="sldNum" sz="quarter" idx="12"/>
          </p:nvPr>
        </p:nvSpPr>
        <p:spPr/>
        <p:txBody>
          <a:bodyPr/>
          <a:lstStyle/>
          <a:p>
            <a:fld id="{D4E04AC4-7B10-4267-A7B8-AF775A29F202}" type="slidenum">
              <a:rPr lang="en-US" smtClean="0"/>
              <a:pPr/>
              <a:t>30</a:t>
            </a:fld>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Proposed new individual annuitant mortality table</a:t>
            </a:r>
            <a:endParaRPr lang="en-US" sz="3600" dirty="0"/>
          </a:p>
        </p:txBody>
      </p:sp>
      <p:sp>
        <p:nvSpPr>
          <p:cNvPr id="3" name="Content Placeholder 2"/>
          <p:cNvSpPr>
            <a:spLocks noGrp="1"/>
          </p:cNvSpPr>
          <p:nvPr>
            <p:ph idx="1"/>
          </p:nvPr>
        </p:nvSpPr>
        <p:spPr/>
        <p:txBody>
          <a:bodyPr/>
          <a:lstStyle/>
          <a:p>
            <a:r>
              <a:rPr lang="en-US" sz="2800" dirty="0" smtClean="0"/>
              <a:t>Follows the lead of 1994 GAR, with:</a:t>
            </a:r>
          </a:p>
          <a:p>
            <a:pPr lvl="1"/>
            <a:r>
              <a:rPr lang="en-US" dirty="0" smtClean="0"/>
              <a:t>A static table, and</a:t>
            </a:r>
          </a:p>
          <a:p>
            <a:pPr lvl="1"/>
            <a:r>
              <a:rPr lang="en-US" dirty="0" smtClean="0"/>
              <a:t>A prescribed [required] mortality improvement projection scale</a:t>
            </a:r>
          </a:p>
          <a:p>
            <a:r>
              <a:rPr lang="en-US" dirty="0" smtClean="0"/>
              <a:t>Static table is “2012 IAM Period Table”.</a:t>
            </a:r>
          </a:p>
          <a:p>
            <a:r>
              <a:rPr lang="en-US" dirty="0" smtClean="0"/>
              <a:t>Projection scale is “Scale G2”.</a:t>
            </a:r>
          </a:p>
          <a:p>
            <a:pPr>
              <a:buNone/>
            </a:pPr>
            <a:endParaRPr lang="en-US" dirty="0"/>
          </a:p>
        </p:txBody>
      </p:sp>
      <p:sp>
        <p:nvSpPr>
          <p:cNvPr id="4"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Proposed new individual annuitant table</a:t>
            </a:r>
            <a:endParaRPr lang="en-US" sz="1100" dirty="0">
              <a:solidFill>
                <a:srgbClr val="000000"/>
              </a:solidFill>
              <a:cs typeface="Arial" charset="0"/>
            </a:endParaRPr>
          </a:p>
        </p:txBody>
      </p:sp>
      <p:sp>
        <p:nvSpPr>
          <p:cNvPr id="6" name="Slide Number Placeholder 5"/>
          <p:cNvSpPr>
            <a:spLocks noGrp="1"/>
          </p:cNvSpPr>
          <p:nvPr>
            <p:ph type="sldNum" sz="quarter" idx="12"/>
          </p:nvPr>
        </p:nvSpPr>
        <p:spPr/>
        <p:txBody>
          <a:bodyPr/>
          <a:lstStyle/>
          <a:p>
            <a:fld id="{D4E04AC4-7B10-4267-A7B8-AF775A29F202}" type="slidenum">
              <a:rPr lang="en-US" smtClean="0"/>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Other provisions</a:t>
            </a:r>
            <a:endParaRPr lang="en-US" dirty="0"/>
          </a:p>
        </p:txBody>
      </p:sp>
      <p:sp>
        <p:nvSpPr>
          <p:cNvPr id="3" name="Content Placeholder 2"/>
          <p:cNvSpPr>
            <a:spLocks noGrp="1"/>
          </p:cNvSpPr>
          <p:nvPr>
            <p:ph idx="1"/>
          </p:nvPr>
        </p:nvSpPr>
        <p:spPr/>
        <p:txBody>
          <a:bodyPr/>
          <a:lstStyle/>
          <a:p>
            <a:r>
              <a:rPr lang="en-US" dirty="0" smtClean="0"/>
              <a:t>For structured settlements, worker’s compensation claims, etc., the [older] 1983a table will continue to be used.</a:t>
            </a:r>
          </a:p>
          <a:p>
            <a:r>
              <a:rPr lang="en-US" dirty="0" smtClean="0"/>
              <a:t>For group annuities, the 1994 GAR table will continue, but with an updated mortality improvement projection scale as the required projection scale. </a:t>
            </a:r>
            <a:endParaRPr lang="en-US" dirty="0"/>
          </a:p>
        </p:txBody>
      </p:sp>
      <p:sp>
        <p:nvSpPr>
          <p:cNvPr id="6"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Proposed new individual annuitant table</a:t>
            </a:r>
            <a:endParaRPr lang="en-US" sz="1100" dirty="0">
              <a:solidFill>
                <a:srgbClr val="000000"/>
              </a:solidFill>
              <a:cs typeface="Arial" charset="0"/>
            </a:endParaRPr>
          </a:p>
        </p:txBody>
      </p:sp>
      <p:sp>
        <p:nvSpPr>
          <p:cNvPr id="7" name="Slide Number Placeholder 6"/>
          <p:cNvSpPr>
            <a:spLocks noGrp="1"/>
          </p:cNvSpPr>
          <p:nvPr>
            <p:ph type="sldNum" sz="quarter" idx="12"/>
          </p:nvPr>
        </p:nvSpPr>
        <p:spPr/>
        <p:txBody>
          <a:bodyPr/>
          <a:lstStyle/>
          <a:p>
            <a:fld id="{D4E04AC4-7B10-4267-A7B8-AF775A29F202}" type="slidenum">
              <a:rPr lang="en-US" smtClean="0"/>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a:t>
            </a:r>
            <a:endParaRPr lang="en-US" dirty="0"/>
          </a:p>
        </p:txBody>
      </p:sp>
      <p:sp>
        <p:nvSpPr>
          <p:cNvPr id="4" name="Content Placeholder 3"/>
          <p:cNvSpPr>
            <a:spLocks noGrp="1"/>
          </p:cNvSpPr>
          <p:nvPr>
            <p:ph idx="1"/>
          </p:nvPr>
        </p:nvSpPr>
        <p:spPr/>
        <p:txBody>
          <a:bodyPr/>
          <a:lstStyle/>
          <a:p>
            <a:pPr>
              <a:buNone/>
            </a:pPr>
            <a:r>
              <a:rPr lang="en-US" sz="2000" b="1" dirty="0" smtClean="0"/>
              <a:t>Example</a:t>
            </a:r>
            <a:r>
              <a:rPr lang="en-US" sz="2000" dirty="0" smtClean="0"/>
              <a:t>: Male age 50 purchases a single premium immediate life annuity </a:t>
            </a:r>
          </a:p>
          <a:p>
            <a:pPr>
              <a:buNone/>
            </a:pPr>
            <a:r>
              <a:rPr lang="en-US" sz="2000" dirty="0" smtClean="0"/>
              <a:t>in 2012. Assumed mortality rates are the following under the proposed table.</a:t>
            </a:r>
          </a:p>
          <a:p>
            <a:pPr>
              <a:buNone/>
            </a:pPr>
            <a:endParaRPr lang="en-US" dirty="0"/>
          </a:p>
        </p:txBody>
      </p:sp>
      <p:pic>
        <p:nvPicPr>
          <p:cNvPr id="3" name="Picture 2"/>
          <p:cNvPicPr>
            <a:picLocks noChangeAspect="1" noChangeArrowheads="1"/>
          </p:cNvPicPr>
          <p:nvPr/>
        </p:nvPicPr>
        <p:blipFill>
          <a:blip r:embed="rId2" cstate="print"/>
          <a:srcRect/>
          <a:stretch>
            <a:fillRect/>
          </a:stretch>
        </p:blipFill>
        <p:spPr bwMode="auto">
          <a:xfrm>
            <a:off x="1447800" y="2667000"/>
            <a:ext cx="6172200" cy="3124200"/>
          </a:xfrm>
          <a:prstGeom prst="rect">
            <a:avLst/>
          </a:prstGeom>
          <a:noFill/>
          <a:ln w="9525">
            <a:noFill/>
            <a:miter lim="800000"/>
            <a:headEnd/>
            <a:tailEnd/>
          </a:ln>
          <a:effectLst/>
        </p:spPr>
      </p:pic>
      <p:sp>
        <p:nvSpPr>
          <p:cNvPr id="7" name="Rectangle 8"/>
          <p:cNvSpPr>
            <a:spLocks noChangeArrowheads="1"/>
          </p:cNvSpPr>
          <p:nvPr/>
        </p:nvSpPr>
        <p:spPr bwMode="auto">
          <a:xfrm>
            <a:off x="2784474" y="6419850"/>
            <a:ext cx="2930525" cy="209550"/>
          </a:xfrm>
          <a:prstGeom prst="rect">
            <a:avLst/>
          </a:prstGeom>
          <a:noFill/>
          <a:ln w="9525">
            <a:noFill/>
            <a:miter lim="800000"/>
            <a:headEnd/>
            <a:tailEnd/>
          </a:ln>
          <a:effectLst/>
        </p:spPr>
        <p:txBody>
          <a:bodyPr lIns="0" tIns="0" rIns="0" bIns="0"/>
          <a:lstStyle/>
          <a:p>
            <a:r>
              <a:rPr lang="en-US" sz="1100" dirty="0" smtClean="0">
                <a:solidFill>
                  <a:srgbClr val="000000"/>
                </a:solidFill>
                <a:cs typeface="Arial" charset="0"/>
              </a:rPr>
              <a:t>Proposed new individual annuitant table</a:t>
            </a:r>
            <a:endParaRPr lang="en-US" sz="1100" dirty="0">
              <a:solidFill>
                <a:srgbClr val="000000"/>
              </a:solidFill>
              <a:cs typeface="Arial" charset="0"/>
            </a:endParaRPr>
          </a:p>
        </p:txBody>
      </p:sp>
      <p:sp>
        <p:nvSpPr>
          <p:cNvPr id="8" name="Slide Number Placeholder 7"/>
          <p:cNvSpPr>
            <a:spLocks noGrp="1"/>
          </p:cNvSpPr>
          <p:nvPr>
            <p:ph type="sldNum" sz="quarter" idx="12"/>
          </p:nvPr>
        </p:nvSpPr>
        <p:spPr/>
        <p:txBody>
          <a:bodyPr/>
          <a:lstStyle/>
          <a:p>
            <a:fld id="{D4E04AC4-7B10-4267-A7B8-AF775A29F202}" type="slidenum">
              <a:rPr lang="en-US" smtClean="0"/>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Date?</a:t>
            </a:r>
            <a:endParaRPr lang="en-US" dirty="0"/>
          </a:p>
        </p:txBody>
      </p:sp>
      <p:sp>
        <p:nvSpPr>
          <p:cNvPr id="3" name="Content Placeholder 2"/>
          <p:cNvSpPr>
            <a:spLocks noGrp="1"/>
          </p:cNvSpPr>
          <p:nvPr>
            <p:ph idx="1"/>
          </p:nvPr>
        </p:nvSpPr>
        <p:spPr/>
        <p:txBody>
          <a:bodyPr>
            <a:normAutofit/>
          </a:bodyPr>
          <a:lstStyle/>
          <a:p>
            <a:r>
              <a:rPr lang="en-US" dirty="0" smtClean="0"/>
              <a:t>1/1/2013 per the draft model regulation.</a:t>
            </a:r>
          </a:p>
          <a:p>
            <a:r>
              <a:rPr lang="en-US" dirty="0" smtClean="0"/>
              <a:t>However, LATF wants to see the 2005-08 experience before committing to the new table.  </a:t>
            </a:r>
          </a:p>
          <a:p>
            <a:r>
              <a:rPr lang="en-US" dirty="0" smtClean="0"/>
              <a:t>The new table will have to be adopted state by state which will also potentially push back adoption.</a:t>
            </a:r>
          </a:p>
          <a:p>
            <a:pPr>
              <a:buNone/>
            </a:pPr>
            <a:r>
              <a:rPr lang="en-US" dirty="0" smtClean="0"/>
              <a:t> </a:t>
            </a:r>
          </a:p>
          <a:p>
            <a:endParaRPr lang="en-US" dirty="0"/>
          </a:p>
        </p:txBody>
      </p:sp>
      <p:sp>
        <p:nvSpPr>
          <p:cNvPr id="4" name="Slide Number Placeholder 3"/>
          <p:cNvSpPr>
            <a:spLocks noGrp="1"/>
          </p:cNvSpPr>
          <p:nvPr>
            <p:ph type="sldNum" sz="quarter" idx="12"/>
          </p:nvPr>
        </p:nvSpPr>
        <p:spPr/>
        <p:txBody>
          <a:bodyPr/>
          <a:lstStyle/>
          <a:p>
            <a:fld id="{D4E04AC4-7B10-4267-A7B8-AF775A29F202}" type="slidenum">
              <a:rPr lang="en-US" smtClean="0"/>
              <a:pPr/>
              <a:t>34</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457200" y="274638"/>
            <a:ext cx="8229600" cy="1401762"/>
          </a:xfrm>
          <a:noFill/>
        </p:spPr>
        <p:txBody>
          <a:bodyPr/>
          <a:lstStyle/>
          <a:p>
            <a:r>
              <a:rPr lang="en-US" sz="3200" dirty="0" smtClean="0">
                <a:effectLst/>
              </a:rPr>
              <a:t>Life Insurance – PBR Reserves (VM-20) </a:t>
            </a:r>
          </a:p>
        </p:txBody>
      </p:sp>
      <p:sp>
        <p:nvSpPr>
          <p:cNvPr id="3075" name="Rectangle 3"/>
          <p:cNvSpPr>
            <a:spLocks noGrp="1" noChangeArrowheads="1"/>
          </p:cNvSpPr>
          <p:nvPr>
            <p:ph type="body" idx="4294967295"/>
          </p:nvPr>
        </p:nvSpPr>
        <p:spPr>
          <a:xfrm>
            <a:off x="381000" y="1905000"/>
            <a:ext cx="8534400" cy="4495800"/>
          </a:xfrm>
        </p:spPr>
        <p:txBody>
          <a:bodyPr>
            <a:normAutofit/>
          </a:bodyPr>
          <a:lstStyle/>
          <a:p>
            <a:endParaRPr lang="en-US" sz="2800" dirty="0" smtClean="0"/>
          </a:p>
          <a:p>
            <a:r>
              <a:rPr lang="en-US" sz="2800" dirty="0" smtClean="0"/>
              <a:t>LATF exposed August 2010 version</a:t>
            </a:r>
          </a:p>
          <a:p>
            <a:pPr lvl="1"/>
            <a:r>
              <a:rPr lang="en-US" sz="2400" dirty="0" smtClean="0"/>
              <a:t>Represented the version used for company testing</a:t>
            </a:r>
          </a:p>
          <a:p>
            <a:pPr lvl="1"/>
            <a:r>
              <a:rPr lang="en-US" sz="2400" dirty="0" smtClean="0"/>
              <a:t>Scope – all life products </a:t>
            </a:r>
          </a:p>
          <a:p>
            <a:pPr lvl="1"/>
            <a:r>
              <a:rPr lang="en-US" sz="2400" dirty="0" smtClean="0"/>
              <a:t>Prospective – contracts issued on or after effective date</a:t>
            </a:r>
          </a:p>
          <a:p>
            <a:pPr lvl="1"/>
            <a:r>
              <a:rPr lang="en-US" sz="2400" dirty="0" smtClean="0"/>
              <a:t>Minor additional changes were made October 2010 (and during testing)</a:t>
            </a:r>
          </a:p>
        </p:txBody>
      </p:sp>
      <p:sp>
        <p:nvSpPr>
          <p:cNvPr id="5" name="Slide Number Placeholder 4"/>
          <p:cNvSpPr>
            <a:spLocks noGrp="1"/>
          </p:cNvSpPr>
          <p:nvPr>
            <p:ph type="sldNum" sz="quarter" idx="12"/>
          </p:nvPr>
        </p:nvSpPr>
        <p:spPr/>
        <p:txBody>
          <a:bodyPr/>
          <a:lstStyle/>
          <a:p>
            <a:fld id="{D4E04AC4-7B10-4267-A7B8-AF775A29F202}" type="slidenum">
              <a:rPr lang="en-US" smtClean="0"/>
              <a:pPr/>
              <a:t>4</a:t>
            </a:fld>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Background of PBR</a:t>
            </a:r>
            <a:endParaRPr lang="en-US" dirty="0"/>
          </a:p>
        </p:txBody>
      </p:sp>
      <p:sp>
        <p:nvSpPr>
          <p:cNvPr id="3" name="Content Placeholder 2"/>
          <p:cNvSpPr>
            <a:spLocks noGrp="1"/>
          </p:cNvSpPr>
          <p:nvPr>
            <p:ph idx="1"/>
          </p:nvPr>
        </p:nvSpPr>
        <p:spPr>
          <a:xfrm>
            <a:off x="457200" y="1143000"/>
            <a:ext cx="8229600" cy="5486400"/>
          </a:xfrm>
        </p:spPr>
        <p:txBody>
          <a:bodyPr>
            <a:normAutofit fontScale="70000" lnSpcReduction="20000"/>
          </a:bodyPr>
          <a:lstStyle/>
          <a:p>
            <a:r>
              <a:rPr lang="en-US" dirty="0" smtClean="0">
                <a:solidFill>
                  <a:srgbClr val="FF0000"/>
                </a:solidFill>
              </a:rPr>
              <a:t>Unofficial definition of original (2003) PBR: each company determines appropriate reserves using  its own methodology and assumptions.  Can drive reserves down to zero, or even negative</a:t>
            </a:r>
          </a:p>
          <a:p>
            <a:r>
              <a:rPr lang="en-US" dirty="0" smtClean="0"/>
              <a:t>About six years ago, interest in PBR coalesced</a:t>
            </a:r>
          </a:p>
          <a:p>
            <a:pPr lvl="1"/>
            <a:r>
              <a:rPr lang="en-US" dirty="0" smtClean="0"/>
              <a:t>Regulators wanted a system that couldn’t be “gamed” to lower reserves and would also handle future complex products</a:t>
            </a:r>
          </a:p>
          <a:p>
            <a:pPr lvl="1"/>
            <a:r>
              <a:rPr lang="en-US" dirty="0" smtClean="0"/>
              <a:t>Some companies wanted lower reserves for term</a:t>
            </a:r>
          </a:p>
          <a:p>
            <a:pPr lvl="1"/>
            <a:r>
              <a:rPr lang="en-US" dirty="0" smtClean="0"/>
              <a:t>The actuarial profession wanted a theoretically pure system</a:t>
            </a:r>
          </a:p>
          <a:p>
            <a:r>
              <a:rPr lang="en-US" dirty="0" smtClean="0"/>
              <a:t>A pure principle-based system does not fit well under the current U.S. federal tax code </a:t>
            </a:r>
          </a:p>
          <a:p>
            <a:r>
              <a:rPr lang="en-US" dirty="0" smtClean="0"/>
              <a:t>Industry agreed to make PBR with appropriate tax treatment, a priority.  The project was to take 21 months (April 30, 2007 deadline)</a:t>
            </a:r>
          </a:p>
          <a:p>
            <a:r>
              <a:rPr lang="en-US" dirty="0" smtClean="0"/>
              <a:t>PBR for life insurance requires a change to the Standard Valuation Law and development of a Valuation Manual containing the reserve c1alculation details </a:t>
            </a:r>
            <a:endParaRPr lang="en-US" dirty="0"/>
          </a:p>
        </p:txBody>
      </p:sp>
      <p:graphicFrame>
        <p:nvGraphicFramePr>
          <p:cNvPr id="2050" name="Object 2"/>
          <p:cNvGraphicFramePr>
            <a:graphicFrameLocks noChangeAspect="1"/>
          </p:cNvGraphicFramePr>
          <p:nvPr/>
        </p:nvGraphicFramePr>
        <p:xfrm>
          <a:off x="457200" y="228600"/>
          <a:ext cx="8229600" cy="6075565"/>
        </p:xfrm>
        <a:graphic>
          <a:graphicData uri="http://schemas.openxmlformats.org/presentationml/2006/ole">
            <p:oleObj spid="_x0000_s2050" name="Presentation" r:id="rId4" imgW="940485" imgH="705786" progId="PowerPoint.Show.12">
              <p:embed/>
            </p:oleObj>
          </a:graphicData>
        </a:graphic>
      </p:graphicFrame>
      <p:sp>
        <p:nvSpPr>
          <p:cNvPr id="6" name="TextBox 5"/>
          <p:cNvSpPr txBox="1"/>
          <p:nvPr/>
        </p:nvSpPr>
        <p:spPr>
          <a:xfrm>
            <a:off x="762000" y="6324600"/>
            <a:ext cx="5029200" cy="246221"/>
          </a:xfrm>
          <a:prstGeom prst="rect">
            <a:avLst/>
          </a:prstGeom>
          <a:noFill/>
        </p:spPr>
        <p:txBody>
          <a:bodyPr wrap="square" rtlCol="0">
            <a:spAutoFit/>
          </a:bodyPr>
          <a:lstStyle/>
          <a:p>
            <a:r>
              <a:rPr lang="en-US" sz="1000" baseline="30000" dirty="0" smtClean="0"/>
              <a:t>1</a:t>
            </a:r>
            <a:r>
              <a:rPr lang="en-US" sz="1000" dirty="0" smtClean="0"/>
              <a:t>  May need additional deficiency and/or asset adequacy reserves</a:t>
            </a:r>
            <a:endParaRPr lang="en-US" sz="1000" dirty="0"/>
          </a:p>
        </p:txBody>
      </p:sp>
      <p:sp>
        <p:nvSpPr>
          <p:cNvPr id="9" name="TextBox 8"/>
          <p:cNvSpPr txBox="1"/>
          <p:nvPr/>
        </p:nvSpPr>
        <p:spPr>
          <a:xfrm>
            <a:off x="4038600" y="1524000"/>
            <a:ext cx="260931" cy="369332"/>
          </a:xfrm>
          <a:prstGeom prst="rect">
            <a:avLst/>
          </a:prstGeom>
          <a:noFill/>
        </p:spPr>
        <p:txBody>
          <a:bodyPr wrap="square" rtlCol="0">
            <a:spAutoFit/>
          </a:bodyPr>
          <a:lstStyle/>
          <a:p>
            <a:endParaRPr lang="en-US"/>
          </a:p>
        </p:txBody>
      </p:sp>
      <p:sp>
        <p:nvSpPr>
          <p:cNvPr id="8" name="Slide Number Placeholder 7"/>
          <p:cNvSpPr>
            <a:spLocks noGrp="1"/>
          </p:cNvSpPr>
          <p:nvPr>
            <p:ph type="sldNum" sz="quarter" idx="12"/>
          </p:nvPr>
        </p:nvSpPr>
        <p:spPr/>
        <p:txBody>
          <a:bodyPr/>
          <a:lstStyle/>
          <a:p>
            <a:fld id="{D4E04AC4-7B10-4267-A7B8-AF775A29F202}" type="slidenum">
              <a:rPr lang="en-US" smtClean="0"/>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noFill/>
        </p:spPr>
        <p:txBody>
          <a:bodyPr/>
          <a:lstStyle/>
          <a:p>
            <a:r>
              <a:rPr lang="en-US" dirty="0" smtClean="0">
                <a:effectLst/>
              </a:rPr>
              <a:t>Net Premium Reserves</a:t>
            </a:r>
          </a:p>
        </p:txBody>
      </p:sp>
      <p:sp>
        <p:nvSpPr>
          <p:cNvPr id="6147" name="Rectangle 3"/>
          <p:cNvSpPr>
            <a:spLocks noGrp="1" noChangeArrowheads="1"/>
          </p:cNvSpPr>
          <p:nvPr>
            <p:ph type="body" idx="4294967295"/>
          </p:nvPr>
        </p:nvSpPr>
        <p:spPr/>
        <p:txBody>
          <a:bodyPr>
            <a:normAutofit/>
          </a:bodyPr>
          <a:lstStyle/>
          <a:p>
            <a:r>
              <a:rPr lang="en-US" dirty="0" smtClean="0"/>
              <a:t>Applicable to all life policies</a:t>
            </a:r>
          </a:p>
          <a:p>
            <a:r>
              <a:rPr lang="en-US" dirty="0" smtClean="0"/>
              <a:t>Only prescribed assumptions</a:t>
            </a:r>
          </a:p>
          <a:p>
            <a:pPr lvl="1"/>
            <a:r>
              <a:rPr lang="en-US" dirty="0" smtClean="0"/>
              <a:t>Interest, mortality, expense</a:t>
            </a:r>
          </a:p>
          <a:p>
            <a:pPr lvl="1"/>
            <a:r>
              <a:rPr lang="en-US" dirty="0" smtClean="0"/>
              <a:t>Mortality</a:t>
            </a:r>
          </a:p>
          <a:p>
            <a:pPr lvl="1"/>
            <a:r>
              <a:rPr lang="en-US" dirty="0" smtClean="0"/>
              <a:t>Lapse rates for term and ULSG</a:t>
            </a:r>
          </a:p>
          <a:p>
            <a:r>
              <a:rPr lang="en-US" dirty="0" smtClean="0"/>
              <a:t>New methodology for term and ULSG</a:t>
            </a:r>
          </a:p>
          <a:p>
            <a:r>
              <a:rPr lang="en-US" dirty="0" smtClean="0"/>
              <a:t>All other products use current CRVM</a:t>
            </a:r>
          </a:p>
          <a:p>
            <a:pPr lvl="1">
              <a:buNone/>
            </a:pPr>
            <a:endParaRPr lang="en-US" dirty="0" smtClean="0"/>
          </a:p>
        </p:txBody>
      </p:sp>
      <p:sp>
        <p:nvSpPr>
          <p:cNvPr id="5" name="Slide Number Placeholder 4"/>
          <p:cNvSpPr>
            <a:spLocks noGrp="1"/>
          </p:cNvSpPr>
          <p:nvPr>
            <p:ph type="sldNum" sz="quarter" idx="12"/>
          </p:nvPr>
        </p:nvSpPr>
        <p:spPr/>
        <p:txBody>
          <a:bodyPr/>
          <a:lstStyle/>
          <a:p>
            <a:fld id="{D4E04AC4-7B10-4267-A7B8-AF775A29F202}" type="slidenum">
              <a:rPr lang="en-US" smtClean="0"/>
              <a:pPr/>
              <a:t>6</a:t>
            </a:fld>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normAutofit/>
          </a:bodyPr>
          <a:lstStyle/>
          <a:p>
            <a:pPr eaLnBrk="1" hangingPunct="1"/>
            <a:r>
              <a:rPr lang="en-US" sz="4000" dirty="0" smtClean="0"/>
              <a:t>PBR Life Impact Study</a:t>
            </a:r>
          </a:p>
        </p:txBody>
      </p:sp>
      <p:sp>
        <p:nvSpPr>
          <p:cNvPr id="22531" name="Rectangle 3"/>
          <p:cNvSpPr>
            <a:spLocks noGrp="1" noChangeArrowheads="1"/>
          </p:cNvSpPr>
          <p:nvPr>
            <p:ph type="body" idx="4294967295"/>
          </p:nvPr>
        </p:nvSpPr>
        <p:spPr>
          <a:xfrm>
            <a:off x="381000" y="1447800"/>
            <a:ext cx="8229600" cy="4876800"/>
          </a:xfrm>
        </p:spPr>
        <p:txBody>
          <a:bodyPr>
            <a:normAutofit fontScale="92500"/>
          </a:bodyPr>
          <a:lstStyle/>
          <a:p>
            <a:pPr eaLnBrk="1" hangingPunct="1"/>
            <a:r>
              <a:rPr lang="en-US" sz="2800" dirty="0" smtClean="0"/>
              <a:t>LATF chose Towers Watson as consultant late September 2010</a:t>
            </a:r>
          </a:p>
          <a:p>
            <a:pPr eaLnBrk="1" hangingPunct="1"/>
            <a:r>
              <a:rPr lang="en-US" sz="2800" dirty="0" smtClean="0"/>
              <a:t>Kick-off meeting late November 2010</a:t>
            </a:r>
          </a:p>
          <a:p>
            <a:r>
              <a:rPr lang="en-US" sz="2800" dirty="0" smtClean="0"/>
              <a:t>Over 40 companies chosen to participate</a:t>
            </a:r>
          </a:p>
          <a:p>
            <a:pPr lvl="1"/>
            <a:r>
              <a:rPr lang="en-US" sz="2400" dirty="0" smtClean="0"/>
              <a:t>Each company tested one or two products</a:t>
            </a:r>
          </a:p>
          <a:p>
            <a:pPr lvl="1"/>
            <a:r>
              <a:rPr lang="en-US" sz="2400" dirty="0" smtClean="0"/>
              <a:t>Included some small companies and reinsurers (reinsurers failed to submit)</a:t>
            </a:r>
          </a:p>
          <a:p>
            <a:pPr eaLnBrk="1" hangingPunct="1"/>
            <a:r>
              <a:rPr lang="en-US" sz="2800" dirty="0" smtClean="0"/>
              <a:t>Phase I (basic testing) defined at end of December 2010</a:t>
            </a:r>
          </a:p>
          <a:p>
            <a:pPr eaLnBrk="1" hangingPunct="1"/>
            <a:r>
              <a:rPr lang="en-US" sz="2800" dirty="0" smtClean="0"/>
              <a:t>Phase II (scenario testing) began April 2011</a:t>
            </a:r>
          </a:p>
          <a:p>
            <a:r>
              <a:rPr lang="en-US" sz="2800" dirty="0" smtClean="0"/>
              <a:t>Final report scheduled for June 2011, actual was made public February 2012</a:t>
            </a:r>
          </a:p>
        </p:txBody>
      </p:sp>
      <p:sp>
        <p:nvSpPr>
          <p:cNvPr id="6" name="Slide Number Placeholder 5"/>
          <p:cNvSpPr>
            <a:spLocks noGrp="1"/>
          </p:cNvSpPr>
          <p:nvPr>
            <p:ph type="sldNum" sz="quarter" idx="12"/>
          </p:nvPr>
        </p:nvSpPr>
        <p:spPr/>
        <p:txBody>
          <a:bodyPr/>
          <a:lstStyle/>
          <a:p>
            <a:fld id="{D4E04AC4-7B10-4267-A7B8-AF775A29F202}" type="slidenum">
              <a:rPr lang="en-US" smtClean="0"/>
              <a:pPr/>
              <a:t>7</a:t>
            </a:fld>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a:normAutofit/>
          </a:bodyPr>
          <a:lstStyle/>
          <a:p>
            <a:pPr eaLnBrk="1" hangingPunct="1"/>
            <a:r>
              <a:rPr lang="en-US" sz="4000" dirty="0" smtClean="0"/>
              <a:t>Objectives of Impact Study</a:t>
            </a:r>
            <a:br>
              <a:rPr lang="en-US" sz="4000" dirty="0" smtClean="0"/>
            </a:br>
            <a:r>
              <a:rPr lang="en-US" sz="2400" dirty="0" smtClean="0"/>
              <a:t>(as defined by the NAIC)</a:t>
            </a:r>
          </a:p>
        </p:txBody>
      </p:sp>
      <p:sp>
        <p:nvSpPr>
          <p:cNvPr id="23555" name="Rectangle 3"/>
          <p:cNvSpPr>
            <a:spLocks noGrp="1" noChangeArrowheads="1"/>
          </p:cNvSpPr>
          <p:nvPr>
            <p:ph type="body" idx="4294967295"/>
          </p:nvPr>
        </p:nvSpPr>
        <p:spPr/>
        <p:txBody>
          <a:bodyPr>
            <a:normAutofit fontScale="77500" lnSpcReduction="20000"/>
          </a:bodyPr>
          <a:lstStyle/>
          <a:p>
            <a:pPr eaLnBrk="1" hangingPunct="1"/>
            <a:r>
              <a:rPr lang="en-US" sz="2800" dirty="0" smtClean="0"/>
              <a:t>Quantify overall impact of PBA methodology</a:t>
            </a:r>
          </a:p>
          <a:p>
            <a:pPr eaLnBrk="1" hangingPunct="1"/>
            <a:r>
              <a:rPr lang="en-US" sz="2800" dirty="0" smtClean="0"/>
              <a:t>Test effectiveness of Exclusion Tests, Net Premium Reserve, Economic Scenario Generator</a:t>
            </a:r>
          </a:p>
          <a:p>
            <a:pPr eaLnBrk="1" hangingPunct="1"/>
            <a:r>
              <a:rPr lang="en-US" sz="2800" dirty="0" smtClean="0"/>
              <a:t>Test the process of establishing anticipated experience assumptions and margins, particularly mortality</a:t>
            </a:r>
          </a:p>
          <a:p>
            <a:r>
              <a:rPr lang="en-US" sz="2800" dirty="0" smtClean="0"/>
              <a:t>Determine the number of economic scenarios for stochastic testing</a:t>
            </a:r>
          </a:p>
          <a:p>
            <a:r>
              <a:rPr lang="en-US" sz="2800" dirty="0" smtClean="0"/>
              <a:t>Effective uses of sensitivity testing</a:t>
            </a:r>
          </a:p>
          <a:p>
            <a:r>
              <a:rPr lang="en-US" sz="2800" dirty="0" smtClean="0"/>
              <a:t>Evaluate the appropriateness of reinsurance methodology</a:t>
            </a:r>
          </a:p>
          <a:p>
            <a:r>
              <a:rPr lang="en-US" sz="2800" dirty="0" smtClean="0"/>
              <a:t>Define level of disclosure required</a:t>
            </a:r>
          </a:p>
          <a:p>
            <a:r>
              <a:rPr lang="en-US" sz="2800" dirty="0" smtClean="0"/>
              <a:t>Explore regulatory benchmarks and/or metrics</a:t>
            </a:r>
          </a:p>
          <a:p>
            <a:r>
              <a:rPr lang="en-US" sz="2800" dirty="0" smtClean="0"/>
              <a:t>Judge ease of implementation</a:t>
            </a:r>
          </a:p>
          <a:p>
            <a:r>
              <a:rPr lang="en-US" sz="2800" dirty="0" smtClean="0"/>
              <a:t>Identify areas where methodology needs clarification</a:t>
            </a:r>
          </a:p>
          <a:p>
            <a:r>
              <a:rPr lang="en-US" sz="2800" dirty="0" smtClean="0"/>
              <a:t>Determine if further refinements are needed</a:t>
            </a:r>
          </a:p>
          <a:p>
            <a:pPr eaLnBrk="1" hangingPunct="1"/>
            <a:endParaRPr lang="en-US" sz="2800" dirty="0" smtClean="0"/>
          </a:p>
        </p:txBody>
      </p:sp>
      <p:sp>
        <p:nvSpPr>
          <p:cNvPr id="6" name="Slide Number Placeholder 5"/>
          <p:cNvSpPr>
            <a:spLocks noGrp="1"/>
          </p:cNvSpPr>
          <p:nvPr>
            <p:ph type="sldNum" sz="quarter" idx="12"/>
          </p:nvPr>
        </p:nvSpPr>
        <p:spPr/>
        <p:txBody>
          <a:bodyPr/>
          <a:lstStyle/>
          <a:p>
            <a:fld id="{D4E04AC4-7B10-4267-A7B8-AF775A29F202}"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noFill/>
        </p:spPr>
        <p:txBody>
          <a:bodyPr>
            <a:normAutofit/>
          </a:bodyPr>
          <a:lstStyle/>
          <a:p>
            <a:r>
              <a:rPr lang="en-US" sz="3200" dirty="0" smtClean="0"/>
              <a:t>Impact Study Identified Four Main Issues</a:t>
            </a:r>
          </a:p>
        </p:txBody>
      </p:sp>
      <p:sp>
        <p:nvSpPr>
          <p:cNvPr id="3075" name="Rectangle 3"/>
          <p:cNvSpPr>
            <a:spLocks noGrp="1" noChangeArrowheads="1"/>
          </p:cNvSpPr>
          <p:nvPr>
            <p:ph type="body" idx="4294967295"/>
          </p:nvPr>
        </p:nvSpPr>
        <p:spPr>
          <a:xfrm>
            <a:off x="381000" y="1447800"/>
            <a:ext cx="8534400" cy="4953000"/>
          </a:xfrm>
        </p:spPr>
        <p:txBody>
          <a:bodyPr>
            <a:normAutofit fontScale="92500" lnSpcReduction="10000"/>
          </a:bodyPr>
          <a:lstStyle/>
          <a:p>
            <a:r>
              <a:rPr lang="en-US" sz="2800" dirty="0" smtClean="0"/>
              <a:t>Net Premium Reserves</a:t>
            </a:r>
          </a:p>
          <a:p>
            <a:pPr lvl="1"/>
            <a:r>
              <a:rPr lang="en-US" sz="2400" dirty="0" smtClean="0"/>
              <a:t>Traditional life - status quo</a:t>
            </a:r>
          </a:p>
          <a:p>
            <a:pPr lvl="1"/>
            <a:r>
              <a:rPr lang="en-US" sz="2400" dirty="0" smtClean="0"/>
              <a:t>Term - new method generally OK</a:t>
            </a:r>
          </a:p>
          <a:p>
            <a:pPr lvl="1"/>
            <a:r>
              <a:rPr lang="en-US" sz="2400" dirty="0" smtClean="0"/>
              <a:t>ULSG - counterintuitive results</a:t>
            </a:r>
          </a:p>
          <a:p>
            <a:pPr lvl="1"/>
            <a:r>
              <a:rPr lang="en-US" sz="2400" dirty="0" smtClean="0"/>
              <a:t>Variable, Indexed Life - Missing</a:t>
            </a:r>
            <a:endParaRPr lang="en-US" sz="2800" dirty="0" smtClean="0"/>
          </a:p>
          <a:p>
            <a:r>
              <a:rPr lang="en-US" sz="2800" dirty="0" smtClean="0"/>
              <a:t>Margins</a:t>
            </a:r>
          </a:p>
          <a:p>
            <a:pPr lvl="1"/>
            <a:r>
              <a:rPr lang="en-US" sz="2400" dirty="0" smtClean="0"/>
              <a:t>By assumption, exploring aggregate</a:t>
            </a:r>
          </a:p>
          <a:p>
            <a:r>
              <a:rPr lang="en-US" sz="2800" dirty="0" smtClean="0"/>
              <a:t>Mortality</a:t>
            </a:r>
          </a:p>
          <a:p>
            <a:pPr lvl="1"/>
            <a:r>
              <a:rPr lang="en-US" sz="2400" dirty="0" smtClean="0"/>
              <a:t>Overly complicated and confusing to testers</a:t>
            </a:r>
          </a:p>
          <a:p>
            <a:r>
              <a:rPr lang="en-US" sz="2800" dirty="0" smtClean="0"/>
              <a:t>Reinvestment rate assumptions</a:t>
            </a:r>
          </a:p>
          <a:p>
            <a:pPr lvl="1"/>
            <a:r>
              <a:rPr lang="en-US" sz="2400" dirty="0" smtClean="0"/>
              <a:t>Resolved by compromise</a:t>
            </a:r>
          </a:p>
          <a:p>
            <a:r>
              <a:rPr lang="en-US" sz="2800" dirty="0" smtClean="0"/>
              <a:t>Several other important less critical issues identified</a:t>
            </a:r>
          </a:p>
        </p:txBody>
      </p:sp>
      <p:sp>
        <p:nvSpPr>
          <p:cNvPr id="5" name="Slide Number Placeholder 4"/>
          <p:cNvSpPr>
            <a:spLocks noGrp="1"/>
          </p:cNvSpPr>
          <p:nvPr>
            <p:ph type="sldNum" sz="quarter" idx="12"/>
          </p:nvPr>
        </p:nvSpPr>
        <p:spPr/>
        <p:txBody>
          <a:bodyPr/>
          <a:lstStyle/>
          <a:p>
            <a:fld id="{D4E04AC4-7B10-4267-A7B8-AF775A29F202}" type="slidenum">
              <a:rPr lang="en-US" smtClean="0"/>
              <a:pPr/>
              <a:t>9</a:t>
            </a:fld>
            <a:endParaRPr lang="en-US"/>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380</TotalTime>
  <Words>2647</Words>
  <Application>Microsoft Office PowerPoint</Application>
  <PresentationFormat>On-screen Show (4:3)</PresentationFormat>
  <Paragraphs>308</Paragraphs>
  <Slides>34</Slides>
  <Notes>18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Office Theme</vt:lpstr>
      <vt:lpstr>Presentation</vt:lpstr>
      <vt:lpstr>Federal Bar Association  Insurance Tax Conference 2012</vt:lpstr>
      <vt:lpstr>FBA Insurance Tax Seminar</vt:lpstr>
      <vt:lpstr>PBR Approval Process</vt:lpstr>
      <vt:lpstr>Life Insurance – PBR Reserves (VM-20) </vt:lpstr>
      <vt:lpstr>Background of PBR</vt:lpstr>
      <vt:lpstr>Net Premium Reserves</vt:lpstr>
      <vt:lpstr>PBR Life Impact Study</vt:lpstr>
      <vt:lpstr>Objectives of Impact Study (as defined by the NAIC)</vt:lpstr>
      <vt:lpstr>Impact Study Identified Four Main Issues</vt:lpstr>
      <vt:lpstr>What Happens Next?</vt:lpstr>
      <vt:lpstr>PBR Reserves and Tax Guidance</vt:lpstr>
      <vt:lpstr>FBA Insurance Tax Seminar </vt:lpstr>
      <vt:lpstr>MGDB* Valuation prior to Actuarial Guideline XXXIV (AG34)</vt:lpstr>
      <vt:lpstr>MGDB Valuation prior to AG34</vt:lpstr>
      <vt:lpstr>Connecticut MGDB requirement</vt:lpstr>
      <vt:lpstr>Meaning of “prevailing view of the states”</vt:lpstr>
      <vt:lpstr>  Meaning of “prevailing view of the states”  </vt:lpstr>
      <vt:lpstr>What was the “prevailing view of the states” if any?</vt:lpstr>
      <vt:lpstr>What was company practice prior to AG34?</vt:lpstr>
      <vt:lpstr>MGDB Valuation prior to AG34: Regulatory Environment</vt:lpstr>
      <vt:lpstr>  MGDB Valuation prior to AG34: Company Practice  </vt:lpstr>
      <vt:lpstr> FBA Insurance Tax Seminar</vt:lpstr>
      <vt:lpstr>Historic Low Rates</vt:lpstr>
      <vt:lpstr>Life Insurance Reserves – 2012 Interest Rates</vt:lpstr>
      <vt:lpstr>Observations</vt:lpstr>
      <vt:lpstr>       </vt:lpstr>
      <vt:lpstr>New individual annuitant mortality table</vt:lpstr>
      <vt:lpstr> History of prevailing annuitant tables </vt:lpstr>
      <vt:lpstr>Mortality projection scales</vt:lpstr>
      <vt:lpstr>The a2000 Table for Individual Annuitants is the current prevailing table.</vt:lpstr>
      <vt:lpstr>Proposed new individual annuitant mortality table</vt:lpstr>
      <vt:lpstr> Other provisions</vt:lpstr>
      <vt:lpstr>How it works</vt:lpstr>
      <vt:lpstr>Effective Date?</vt:lpstr>
    </vt:vector>
  </TitlesOfParts>
  <Company>Northwestern Mutual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Insurance – PBA Reserves (VM-20)</dc:title>
  <dc:creator>Art Panighetti</dc:creator>
  <cp:lastModifiedBy>Kate Faenza</cp:lastModifiedBy>
  <cp:revision>148</cp:revision>
  <dcterms:created xsi:type="dcterms:W3CDTF">2011-04-11T02:30:13Z</dcterms:created>
  <dcterms:modified xsi:type="dcterms:W3CDTF">2012-05-07T19:13:05Z</dcterms:modified>
</cp:coreProperties>
</file>